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5.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2.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diagrams/drawing1.xml" ContentType="application/vnd.ms-office.drawingml.diagramDrawing+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1"/>
  </p:sldMasterIdLst>
  <p:notesMasterIdLst>
    <p:notesMasterId r:id="rId30"/>
  </p:notesMasterIdLst>
  <p:sldIdLst>
    <p:sldId id="261" r:id="rId2"/>
    <p:sldId id="332" r:id="rId3"/>
    <p:sldId id="271" r:id="rId4"/>
    <p:sldId id="273" r:id="rId5"/>
    <p:sldId id="289" r:id="rId6"/>
    <p:sldId id="331" r:id="rId7"/>
    <p:sldId id="333" r:id="rId8"/>
    <p:sldId id="286" r:id="rId9"/>
    <p:sldId id="287" r:id="rId10"/>
    <p:sldId id="283" r:id="rId11"/>
    <p:sldId id="330" r:id="rId12"/>
    <p:sldId id="329" r:id="rId13"/>
    <p:sldId id="264" r:id="rId14"/>
    <p:sldId id="292" r:id="rId15"/>
    <p:sldId id="272" r:id="rId16"/>
    <p:sldId id="284" r:id="rId17"/>
    <p:sldId id="279" r:id="rId18"/>
    <p:sldId id="291" r:id="rId19"/>
    <p:sldId id="267" r:id="rId20"/>
    <p:sldId id="334" r:id="rId21"/>
    <p:sldId id="263" r:id="rId22"/>
    <p:sldId id="268" r:id="rId23"/>
    <p:sldId id="269" r:id="rId24"/>
    <p:sldId id="260" r:id="rId25"/>
    <p:sldId id="328" r:id="rId26"/>
    <p:sldId id="293" r:id="rId27"/>
    <p:sldId id="256" r:id="rId28"/>
    <p:sldId id="285"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74623" autoAdjust="0"/>
  </p:normalViewPr>
  <p:slideViewPr>
    <p:cSldViewPr snapToGrid="0">
      <p:cViewPr>
        <p:scale>
          <a:sx n="50" d="100"/>
          <a:sy n="50" d="100"/>
        </p:scale>
        <p:origin x="1934" y="3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2" Type="http://schemas.openxmlformats.org/officeDocument/2006/relationships/hyperlink" Target="https://fridgigator.github.io/control-panel/" TargetMode="External"/><Relationship Id="rId1" Type="http://schemas.openxmlformats.org/officeDocument/2006/relationships/hyperlink" Target="https://www.github.com/fridgigators" TargetMode="External"/></Relationships>
</file>

<file path=ppt/diagrams/_rels/drawing1.xml.rels><?xml version="1.0" encoding="UTF-8" standalone="yes"?>
<Relationships xmlns="http://schemas.openxmlformats.org/package/2006/relationships"><Relationship Id="rId2" Type="http://schemas.openxmlformats.org/officeDocument/2006/relationships/hyperlink" Target="https://fridgigator.github.io/control-panel/" TargetMode="External"/><Relationship Id="rId1" Type="http://schemas.openxmlformats.org/officeDocument/2006/relationships/hyperlink" Target="https://www.github.com/fridgigators"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5713F0-314F-4365-ADF9-A6AFC56F8134}"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8C06D7EA-B2C4-4147-ADC8-B4C2812BECAD}">
      <dgm:prSet/>
      <dgm:spPr/>
      <dgm:t>
        <a:bodyPr/>
        <a:lstStyle/>
        <a:p>
          <a:pPr>
            <a:lnSpc>
              <a:spcPct val="100000"/>
            </a:lnSpc>
          </a:pPr>
          <a:r>
            <a:rPr lang="en-US" b="0" i="0" u="sng">
              <a:hlinkClick xmlns:r="http://schemas.openxmlformats.org/officeDocument/2006/relationships" r:id="rId1"/>
            </a:rPr>
            <a:t>https://www.github.com/fridgigators</a:t>
          </a:r>
          <a:r>
            <a:rPr lang="en-US" b="0" i="0"/>
            <a:t>​</a:t>
          </a:r>
          <a:endParaRPr lang="en-US"/>
        </a:p>
      </dgm:t>
    </dgm:pt>
    <dgm:pt modelId="{16B5388D-A832-477E-8E2E-6FD1BAC5432D}" type="parTrans" cxnId="{A416CC5F-AA77-45F7-859E-12F32D6833F2}">
      <dgm:prSet/>
      <dgm:spPr/>
      <dgm:t>
        <a:bodyPr/>
        <a:lstStyle/>
        <a:p>
          <a:endParaRPr lang="en-US"/>
        </a:p>
      </dgm:t>
    </dgm:pt>
    <dgm:pt modelId="{719770E4-A29B-4225-8A9F-CF3B9235C63A}" type="sibTrans" cxnId="{A416CC5F-AA77-45F7-859E-12F32D6833F2}">
      <dgm:prSet/>
      <dgm:spPr/>
      <dgm:t>
        <a:bodyPr/>
        <a:lstStyle/>
        <a:p>
          <a:endParaRPr lang="en-US"/>
        </a:p>
      </dgm:t>
    </dgm:pt>
    <dgm:pt modelId="{AB334E07-84CD-4318-B0E9-AD05697986CE}">
      <dgm:prSet/>
      <dgm:spPr/>
      <dgm:t>
        <a:bodyPr/>
        <a:lstStyle/>
        <a:p>
          <a:pPr>
            <a:lnSpc>
              <a:spcPct val="100000"/>
            </a:lnSpc>
          </a:pPr>
          <a:r>
            <a:rPr lang="en-US" b="0" i="0" u="sng">
              <a:hlinkClick xmlns:r="http://schemas.openxmlformats.org/officeDocument/2006/relationships" r:id="rId2"/>
            </a:rPr>
            <a:t>https://fridgigator.github.io/control-panel/</a:t>
          </a:r>
          <a:endParaRPr lang="en-US"/>
        </a:p>
      </dgm:t>
    </dgm:pt>
    <dgm:pt modelId="{51721359-FD45-477E-A9E1-8FEB533B97EF}" type="parTrans" cxnId="{34E10360-7D84-41E2-B1D5-8BF9CF3F0EBD}">
      <dgm:prSet/>
      <dgm:spPr/>
      <dgm:t>
        <a:bodyPr/>
        <a:lstStyle/>
        <a:p>
          <a:endParaRPr lang="en-US"/>
        </a:p>
      </dgm:t>
    </dgm:pt>
    <dgm:pt modelId="{3F184380-D466-4676-843D-40D07E58F50C}" type="sibTrans" cxnId="{34E10360-7D84-41E2-B1D5-8BF9CF3F0EBD}">
      <dgm:prSet/>
      <dgm:spPr/>
      <dgm:t>
        <a:bodyPr/>
        <a:lstStyle/>
        <a:p>
          <a:endParaRPr lang="en-US"/>
        </a:p>
      </dgm:t>
    </dgm:pt>
    <dgm:pt modelId="{BA675318-CC90-4584-8C11-B6191E701A3B}" type="pres">
      <dgm:prSet presAssocID="{D95713F0-314F-4365-ADF9-A6AFC56F8134}" presName="vert0" presStyleCnt="0">
        <dgm:presLayoutVars>
          <dgm:dir/>
          <dgm:animOne val="branch"/>
          <dgm:animLvl val="lvl"/>
        </dgm:presLayoutVars>
      </dgm:prSet>
      <dgm:spPr/>
    </dgm:pt>
    <dgm:pt modelId="{CC5424F4-14B5-4D96-93EE-C7DD1B3867A8}" type="pres">
      <dgm:prSet presAssocID="{8C06D7EA-B2C4-4147-ADC8-B4C2812BECAD}" presName="thickLine" presStyleLbl="alignNode1" presStyleIdx="0" presStyleCnt="2"/>
      <dgm:spPr/>
    </dgm:pt>
    <dgm:pt modelId="{79D91509-C2BE-4DCE-94BC-A67FED93C323}" type="pres">
      <dgm:prSet presAssocID="{8C06D7EA-B2C4-4147-ADC8-B4C2812BECAD}" presName="horz1" presStyleCnt="0"/>
      <dgm:spPr/>
    </dgm:pt>
    <dgm:pt modelId="{30261E3A-102B-44AB-A1A0-6D7F4A32D3A5}" type="pres">
      <dgm:prSet presAssocID="{8C06D7EA-B2C4-4147-ADC8-B4C2812BECAD}" presName="tx1" presStyleLbl="revTx" presStyleIdx="0" presStyleCnt="2"/>
      <dgm:spPr/>
    </dgm:pt>
    <dgm:pt modelId="{2D2165DA-897B-44AA-8F79-82DDBD1C37B0}" type="pres">
      <dgm:prSet presAssocID="{8C06D7EA-B2C4-4147-ADC8-B4C2812BECAD}" presName="vert1" presStyleCnt="0"/>
      <dgm:spPr/>
    </dgm:pt>
    <dgm:pt modelId="{B745102C-699F-4259-88C5-76901D450521}" type="pres">
      <dgm:prSet presAssocID="{AB334E07-84CD-4318-B0E9-AD05697986CE}" presName="thickLine" presStyleLbl="alignNode1" presStyleIdx="1" presStyleCnt="2"/>
      <dgm:spPr/>
    </dgm:pt>
    <dgm:pt modelId="{9E5562CB-FFBB-41A3-BC58-6FB4D1FFFE36}" type="pres">
      <dgm:prSet presAssocID="{AB334E07-84CD-4318-B0E9-AD05697986CE}" presName="horz1" presStyleCnt="0"/>
      <dgm:spPr/>
    </dgm:pt>
    <dgm:pt modelId="{DDA9BEAF-269B-48E8-9E52-3E4D2BACEE4A}" type="pres">
      <dgm:prSet presAssocID="{AB334E07-84CD-4318-B0E9-AD05697986CE}" presName="tx1" presStyleLbl="revTx" presStyleIdx="1" presStyleCnt="2"/>
      <dgm:spPr/>
    </dgm:pt>
    <dgm:pt modelId="{21571B90-9877-4B37-8ECD-73D8A542DD11}" type="pres">
      <dgm:prSet presAssocID="{AB334E07-84CD-4318-B0E9-AD05697986CE}" presName="vert1" presStyleCnt="0"/>
      <dgm:spPr/>
    </dgm:pt>
  </dgm:ptLst>
  <dgm:cxnLst>
    <dgm:cxn modelId="{82420013-CA49-40CD-8239-305DC8BFACA1}" type="presOf" srcId="{8C06D7EA-B2C4-4147-ADC8-B4C2812BECAD}" destId="{30261E3A-102B-44AB-A1A0-6D7F4A32D3A5}" srcOrd="0" destOrd="0" presId="urn:microsoft.com/office/officeart/2008/layout/LinedList"/>
    <dgm:cxn modelId="{949FD01F-6080-4B76-A9B6-8622A8CF9DC1}" type="presOf" srcId="{AB334E07-84CD-4318-B0E9-AD05697986CE}" destId="{DDA9BEAF-269B-48E8-9E52-3E4D2BACEE4A}" srcOrd="0" destOrd="0" presId="urn:microsoft.com/office/officeart/2008/layout/LinedList"/>
    <dgm:cxn modelId="{A416CC5F-AA77-45F7-859E-12F32D6833F2}" srcId="{D95713F0-314F-4365-ADF9-A6AFC56F8134}" destId="{8C06D7EA-B2C4-4147-ADC8-B4C2812BECAD}" srcOrd="0" destOrd="0" parTransId="{16B5388D-A832-477E-8E2E-6FD1BAC5432D}" sibTransId="{719770E4-A29B-4225-8A9F-CF3B9235C63A}"/>
    <dgm:cxn modelId="{34E10360-7D84-41E2-B1D5-8BF9CF3F0EBD}" srcId="{D95713F0-314F-4365-ADF9-A6AFC56F8134}" destId="{AB334E07-84CD-4318-B0E9-AD05697986CE}" srcOrd="1" destOrd="0" parTransId="{51721359-FD45-477E-A9E1-8FEB533B97EF}" sibTransId="{3F184380-D466-4676-843D-40D07E58F50C}"/>
    <dgm:cxn modelId="{6B6F6AFA-E69A-41B2-BAA8-9CEEF399413C}" type="presOf" srcId="{D95713F0-314F-4365-ADF9-A6AFC56F8134}" destId="{BA675318-CC90-4584-8C11-B6191E701A3B}" srcOrd="0" destOrd="0" presId="urn:microsoft.com/office/officeart/2008/layout/LinedList"/>
    <dgm:cxn modelId="{303477E4-A276-4982-9AC8-E0AD6D2BB27B}" type="presParOf" srcId="{BA675318-CC90-4584-8C11-B6191E701A3B}" destId="{CC5424F4-14B5-4D96-93EE-C7DD1B3867A8}" srcOrd="0" destOrd="0" presId="urn:microsoft.com/office/officeart/2008/layout/LinedList"/>
    <dgm:cxn modelId="{04758B64-A68E-42EC-87AC-0B2AD8BB66F6}" type="presParOf" srcId="{BA675318-CC90-4584-8C11-B6191E701A3B}" destId="{79D91509-C2BE-4DCE-94BC-A67FED93C323}" srcOrd="1" destOrd="0" presId="urn:microsoft.com/office/officeart/2008/layout/LinedList"/>
    <dgm:cxn modelId="{8ACF2D14-37BC-44D2-B643-84973DB9A297}" type="presParOf" srcId="{79D91509-C2BE-4DCE-94BC-A67FED93C323}" destId="{30261E3A-102B-44AB-A1A0-6D7F4A32D3A5}" srcOrd="0" destOrd="0" presId="urn:microsoft.com/office/officeart/2008/layout/LinedList"/>
    <dgm:cxn modelId="{58CD1A6F-0F9E-4140-B16C-F85FC7A67DBE}" type="presParOf" srcId="{79D91509-C2BE-4DCE-94BC-A67FED93C323}" destId="{2D2165DA-897B-44AA-8F79-82DDBD1C37B0}" srcOrd="1" destOrd="0" presId="urn:microsoft.com/office/officeart/2008/layout/LinedList"/>
    <dgm:cxn modelId="{BDDE4BD2-783A-4BDF-ABE1-F06C3880CE8A}" type="presParOf" srcId="{BA675318-CC90-4584-8C11-B6191E701A3B}" destId="{B745102C-699F-4259-88C5-76901D450521}" srcOrd="2" destOrd="0" presId="urn:microsoft.com/office/officeart/2008/layout/LinedList"/>
    <dgm:cxn modelId="{C43F3ECF-06AC-4E27-866D-BE40527D5930}" type="presParOf" srcId="{BA675318-CC90-4584-8C11-B6191E701A3B}" destId="{9E5562CB-FFBB-41A3-BC58-6FB4D1FFFE36}" srcOrd="3" destOrd="0" presId="urn:microsoft.com/office/officeart/2008/layout/LinedList"/>
    <dgm:cxn modelId="{B312F179-9658-4C78-B062-DC23F526F7C6}" type="presParOf" srcId="{9E5562CB-FFBB-41A3-BC58-6FB4D1FFFE36}" destId="{DDA9BEAF-269B-48E8-9E52-3E4D2BACEE4A}" srcOrd="0" destOrd="0" presId="urn:microsoft.com/office/officeart/2008/layout/LinedList"/>
    <dgm:cxn modelId="{112C8D22-4CDE-42FE-96AD-72A1ADC12A99}" type="presParOf" srcId="{9E5562CB-FFBB-41A3-BC58-6FB4D1FFFE36}" destId="{21571B90-9877-4B37-8ECD-73D8A542DD11}"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5424F4-14B5-4D96-93EE-C7DD1B3867A8}">
      <dsp:nvSpPr>
        <dsp:cNvPr id="0" name=""/>
        <dsp:cNvSpPr/>
      </dsp:nvSpPr>
      <dsp:spPr>
        <a:xfrm>
          <a:off x="0" y="0"/>
          <a:ext cx="5588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261E3A-102B-44AB-A1A0-6D7F4A32D3A5}">
      <dsp:nvSpPr>
        <dsp:cNvPr id="0" name=""/>
        <dsp:cNvSpPr/>
      </dsp:nvSpPr>
      <dsp:spPr>
        <a:xfrm>
          <a:off x="0" y="0"/>
          <a:ext cx="5588000" cy="1389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100000"/>
            </a:lnSpc>
            <a:spcBef>
              <a:spcPct val="0"/>
            </a:spcBef>
            <a:spcAft>
              <a:spcPct val="35000"/>
            </a:spcAft>
            <a:buNone/>
          </a:pPr>
          <a:r>
            <a:rPr lang="en-US" sz="2800" b="0" i="0" u="sng" kern="1200">
              <a:hlinkClick xmlns:r="http://schemas.openxmlformats.org/officeDocument/2006/relationships" r:id="rId1"/>
            </a:rPr>
            <a:t>https://www.github.com/fridgigators</a:t>
          </a:r>
          <a:r>
            <a:rPr lang="en-US" sz="2800" b="0" i="0" kern="1200"/>
            <a:t>​</a:t>
          </a:r>
          <a:endParaRPr lang="en-US" sz="2800" kern="1200"/>
        </a:p>
      </dsp:txBody>
      <dsp:txXfrm>
        <a:off x="0" y="0"/>
        <a:ext cx="5588000" cy="1389932"/>
      </dsp:txXfrm>
    </dsp:sp>
    <dsp:sp modelId="{B745102C-699F-4259-88C5-76901D450521}">
      <dsp:nvSpPr>
        <dsp:cNvPr id="0" name=""/>
        <dsp:cNvSpPr/>
      </dsp:nvSpPr>
      <dsp:spPr>
        <a:xfrm>
          <a:off x="0" y="1389932"/>
          <a:ext cx="5588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A9BEAF-269B-48E8-9E52-3E4D2BACEE4A}">
      <dsp:nvSpPr>
        <dsp:cNvPr id="0" name=""/>
        <dsp:cNvSpPr/>
      </dsp:nvSpPr>
      <dsp:spPr>
        <a:xfrm>
          <a:off x="0" y="1389932"/>
          <a:ext cx="5588000" cy="1389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100000"/>
            </a:lnSpc>
            <a:spcBef>
              <a:spcPct val="0"/>
            </a:spcBef>
            <a:spcAft>
              <a:spcPct val="35000"/>
            </a:spcAft>
            <a:buNone/>
          </a:pPr>
          <a:r>
            <a:rPr lang="en-US" sz="2800" b="0" i="0" u="sng" kern="1200">
              <a:hlinkClick xmlns:r="http://schemas.openxmlformats.org/officeDocument/2006/relationships" r:id="rId2"/>
            </a:rPr>
            <a:t>https://fridgigator.github.io/control-panel/</a:t>
          </a:r>
          <a:endParaRPr lang="en-US" sz="2800" kern="1200"/>
        </a:p>
      </dsp:txBody>
      <dsp:txXfrm>
        <a:off x="0" y="1389932"/>
        <a:ext cx="5588000" cy="1389932"/>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24ABE5-BECF-470A-A86E-39E16B38BD89}" type="datetimeFigureOut">
              <a:rPr lang="en-US" smtClean="0"/>
              <a:t>7/7/2023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42A10A-59C5-4ACC-9AFE-F50AA4DC3C6F}" type="slidenum">
              <a:rPr lang="en-US" smtClean="0"/>
              <a:t>‹#›</a:t>
            </a:fld>
            <a:endParaRPr lang="en-US"/>
          </a:p>
        </p:txBody>
      </p:sp>
    </p:spTree>
    <p:extLst>
      <p:ext uri="{BB962C8B-B14F-4D97-AF65-F5344CB8AC3E}">
        <p14:creationId xmlns:p14="http://schemas.microsoft.com/office/powerpoint/2010/main" val="627639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you may have asked yourselves why the internet-of-things has taken 20+ years to gain any stable traction, particularly in the construction domain.</a:t>
            </a:r>
            <a:br>
              <a:rPr lang="en-US" dirty="0"/>
            </a:br>
            <a:r>
              <a:rPr lang="en-US" dirty="0"/>
              <a:t>With my background in electrical engineering, research in construction management, and inherent sustainability focus, hopefully I can tell you.</a:t>
            </a:r>
          </a:p>
        </p:txBody>
      </p:sp>
      <p:sp>
        <p:nvSpPr>
          <p:cNvPr id="4" name="Slide Number Placeholder 3"/>
          <p:cNvSpPr>
            <a:spLocks noGrp="1"/>
          </p:cNvSpPr>
          <p:nvPr>
            <p:ph type="sldNum" sz="quarter" idx="5"/>
          </p:nvPr>
        </p:nvSpPr>
        <p:spPr/>
        <p:txBody>
          <a:bodyPr/>
          <a:lstStyle/>
          <a:p>
            <a:fld id="{3042A10A-59C5-4ACC-9AFE-F50AA4DC3C6F}" type="slidenum">
              <a:rPr lang="en-US" smtClean="0"/>
              <a:t>1</a:t>
            </a:fld>
            <a:endParaRPr lang="en-US"/>
          </a:p>
        </p:txBody>
      </p:sp>
    </p:spTree>
    <p:extLst>
      <p:ext uri="{BB962C8B-B14F-4D97-AF65-F5344CB8AC3E}">
        <p14:creationId xmlns:p14="http://schemas.microsoft.com/office/powerpoint/2010/main" val="21102255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successfully integrate wireless communications inherent to IoT and the smart-construction-site, one must recognize the interrelatedness of all problems involved.</a:t>
            </a:r>
          </a:p>
          <a:p>
            <a:r>
              <a:rPr lang="en-US" dirty="0"/>
              <a:t>It takes labor to build, whether that means constructing the building, the power grid, or the communications grid… and many workers are required for a successful process.</a:t>
            </a:r>
          </a:p>
          <a:p>
            <a:r>
              <a:rPr lang="en-US" dirty="0"/>
              <a:t>Resulting from the numerous attempts at wireless connectivity solutions however… network complexity is great, proprietary focus has hindered, and field-usability has lacked.</a:t>
            </a:r>
          </a:p>
        </p:txBody>
      </p:sp>
      <p:sp>
        <p:nvSpPr>
          <p:cNvPr id="4" name="Slide Number Placeholder 3"/>
          <p:cNvSpPr>
            <a:spLocks noGrp="1"/>
          </p:cNvSpPr>
          <p:nvPr>
            <p:ph type="sldNum" sz="quarter" idx="5"/>
          </p:nvPr>
        </p:nvSpPr>
        <p:spPr/>
        <p:txBody>
          <a:bodyPr/>
          <a:lstStyle/>
          <a:p>
            <a:fld id="{3042A10A-59C5-4ACC-9AFE-F50AA4DC3C6F}" type="slidenum">
              <a:rPr lang="en-US" smtClean="0"/>
              <a:t>2</a:t>
            </a:fld>
            <a:endParaRPr lang="en-US"/>
          </a:p>
        </p:txBody>
      </p:sp>
    </p:spTree>
    <p:extLst>
      <p:ext uri="{BB962C8B-B14F-4D97-AF65-F5344CB8AC3E}">
        <p14:creationId xmlns:p14="http://schemas.microsoft.com/office/powerpoint/2010/main" val="4288471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further the validity of this research, it should first be mentioned that the notions involved herein come as a result of hundreds of professional interviews,</a:t>
            </a:r>
          </a:p>
          <a:p>
            <a:r>
              <a:rPr lang="en-US" dirty="0"/>
              <a:t>With various parties involved in the construction proves, various company types, various “power” in the business hierarchy, and various industries related to the built environment.</a:t>
            </a:r>
          </a:p>
        </p:txBody>
      </p:sp>
      <p:sp>
        <p:nvSpPr>
          <p:cNvPr id="4" name="Slide Number Placeholder 3"/>
          <p:cNvSpPr>
            <a:spLocks noGrp="1"/>
          </p:cNvSpPr>
          <p:nvPr>
            <p:ph type="sldNum" sz="quarter" idx="5"/>
          </p:nvPr>
        </p:nvSpPr>
        <p:spPr/>
        <p:txBody>
          <a:bodyPr/>
          <a:lstStyle/>
          <a:p>
            <a:fld id="{3042A10A-59C5-4ACC-9AFE-F50AA4DC3C6F}" type="slidenum">
              <a:rPr lang="en-US" smtClean="0"/>
              <a:t>3</a:t>
            </a:fld>
            <a:endParaRPr lang="en-US"/>
          </a:p>
        </p:txBody>
      </p:sp>
    </p:spTree>
    <p:extLst>
      <p:ext uri="{BB962C8B-B14F-4D97-AF65-F5344CB8AC3E}">
        <p14:creationId xmlns:p14="http://schemas.microsoft.com/office/powerpoint/2010/main" val="757499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why is connectivity the issue in question?</a:t>
            </a:r>
          </a:p>
        </p:txBody>
      </p:sp>
      <p:sp>
        <p:nvSpPr>
          <p:cNvPr id="4" name="Slide Number Placeholder 3"/>
          <p:cNvSpPr>
            <a:spLocks noGrp="1"/>
          </p:cNvSpPr>
          <p:nvPr>
            <p:ph type="sldNum" sz="quarter" idx="5"/>
          </p:nvPr>
        </p:nvSpPr>
        <p:spPr/>
        <p:txBody>
          <a:bodyPr/>
          <a:lstStyle/>
          <a:p>
            <a:fld id="{3042A10A-59C5-4ACC-9AFE-F50AA4DC3C6F}" type="slidenum">
              <a:rPr lang="en-US" smtClean="0"/>
              <a:t>4</a:t>
            </a:fld>
            <a:endParaRPr lang="en-US"/>
          </a:p>
        </p:txBody>
      </p:sp>
    </p:spTree>
    <p:extLst>
      <p:ext uri="{BB962C8B-B14F-4D97-AF65-F5344CB8AC3E}">
        <p14:creationId xmlns:p14="http://schemas.microsoft.com/office/powerpoint/2010/main" val="2377513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reason is complexity.  Construction sites have a variety of trades involved, with a constant flow of materials and equipment subject to immediate change.</a:t>
            </a:r>
          </a:p>
          <a:p>
            <a:r>
              <a:rPr lang="en-US" dirty="0"/>
              <a:t>The nature of construction is highly fragmented too, when compared to other industries, which I will discuss further on the following slides along with network difficulties.</a:t>
            </a:r>
          </a:p>
        </p:txBody>
      </p:sp>
      <p:sp>
        <p:nvSpPr>
          <p:cNvPr id="4" name="Slide Number Placeholder 3"/>
          <p:cNvSpPr>
            <a:spLocks noGrp="1"/>
          </p:cNvSpPr>
          <p:nvPr>
            <p:ph type="sldNum" sz="quarter" idx="5"/>
          </p:nvPr>
        </p:nvSpPr>
        <p:spPr/>
        <p:txBody>
          <a:bodyPr/>
          <a:lstStyle/>
          <a:p>
            <a:fld id="{3042A10A-59C5-4ACC-9AFE-F50AA4DC3C6F}" type="slidenum">
              <a:rPr lang="en-US" smtClean="0"/>
              <a:t>5</a:t>
            </a:fld>
            <a:endParaRPr lang="en-US"/>
          </a:p>
        </p:txBody>
      </p:sp>
    </p:spTree>
    <p:extLst>
      <p:ext uri="{BB962C8B-B14F-4D97-AF65-F5344CB8AC3E}">
        <p14:creationId xmlns:p14="http://schemas.microsoft.com/office/powerpoint/2010/main" val="13099364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IoT hosts many benefits to construction, from the data-light sensor nodes that provide environmental monitoring and asset tracking…</a:t>
            </a:r>
          </a:p>
          <a:p>
            <a:r>
              <a:rPr lang="en-US" dirty="0"/>
              <a:t>To the highly complex, data-heavy, BIM collaboration tools used for digital twin development, and augmented or virtual reality presentation systems.</a:t>
            </a:r>
          </a:p>
        </p:txBody>
      </p:sp>
      <p:sp>
        <p:nvSpPr>
          <p:cNvPr id="4" name="Slide Number Placeholder 3"/>
          <p:cNvSpPr>
            <a:spLocks noGrp="1"/>
          </p:cNvSpPr>
          <p:nvPr>
            <p:ph type="sldNum" sz="quarter" idx="5"/>
          </p:nvPr>
        </p:nvSpPr>
        <p:spPr/>
        <p:txBody>
          <a:bodyPr/>
          <a:lstStyle/>
          <a:p>
            <a:fld id="{3042A10A-59C5-4ACC-9AFE-F50AA4DC3C6F}" type="slidenum">
              <a:rPr lang="en-US" smtClean="0"/>
              <a:t>6</a:t>
            </a:fld>
            <a:endParaRPr lang="en-US"/>
          </a:p>
        </p:txBody>
      </p:sp>
    </p:spTree>
    <p:extLst>
      <p:ext uri="{BB962C8B-B14F-4D97-AF65-F5344CB8AC3E}">
        <p14:creationId xmlns:p14="http://schemas.microsoft.com/office/powerpoint/2010/main" val="2230364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are the specifics on the problems mentioned in our research overview?</a:t>
            </a:r>
          </a:p>
        </p:txBody>
      </p:sp>
      <p:sp>
        <p:nvSpPr>
          <p:cNvPr id="4" name="Slide Number Placeholder 3"/>
          <p:cNvSpPr>
            <a:spLocks noGrp="1"/>
          </p:cNvSpPr>
          <p:nvPr>
            <p:ph type="sldNum" sz="quarter" idx="5"/>
          </p:nvPr>
        </p:nvSpPr>
        <p:spPr/>
        <p:txBody>
          <a:bodyPr/>
          <a:lstStyle/>
          <a:p>
            <a:fld id="{3042A10A-59C5-4ACC-9AFE-F50AA4DC3C6F}" type="slidenum">
              <a:rPr lang="en-US" smtClean="0"/>
              <a:t>7</a:t>
            </a:fld>
            <a:endParaRPr lang="en-US"/>
          </a:p>
        </p:txBody>
      </p:sp>
    </p:spTree>
    <p:extLst>
      <p:ext uri="{BB962C8B-B14F-4D97-AF65-F5344CB8AC3E}">
        <p14:creationId xmlns:p14="http://schemas.microsoft.com/office/powerpoint/2010/main" val="27169991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the construction ecosystem is a complex domain with many parties involved, and many parties can benefit from a successful deployment.</a:t>
            </a:r>
            <a:br>
              <a:rPr lang="en-US" dirty="0"/>
            </a:br>
            <a:r>
              <a:rPr lang="en-US" dirty="0"/>
              <a:t>However, in any construction endeavor, it takes the buy-in of the purchasers of the building and the executives of the lead contracting firm to ensure such success.</a:t>
            </a:r>
          </a:p>
          <a:p>
            <a:endParaRPr lang="en-US" dirty="0"/>
          </a:p>
        </p:txBody>
      </p:sp>
      <p:sp>
        <p:nvSpPr>
          <p:cNvPr id="4" name="Slide Number Placeholder 3"/>
          <p:cNvSpPr>
            <a:spLocks noGrp="1"/>
          </p:cNvSpPr>
          <p:nvPr>
            <p:ph type="sldNum" sz="quarter" idx="5"/>
          </p:nvPr>
        </p:nvSpPr>
        <p:spPr/>
        <p:txBody>
          <a:bodyPr/>
          <a:lstStyle/>
          <a:p>
            <a:fld id="{3042A10A-59C5-4ACC-9AFE-F50AA4DC3C6F}" type="slidenum">
              <a:rPr lang="en-US" smtClean="0"/>
              <a:t>8</a:t>
            </a:fld>
            <a:endParaRPr lang="en-US"/>
          </a:p>
        </p:txBody>
      </p:sp>
    </p:spTree>
    <p:extLst>
      <p:ext uri="{BB962C8B-B14F-4D97-AF65-F5344CB8AC3E}">
        <p14:creationId xmlns:p14="http://schemas.microsoft.com/office/powerpoint/2010/main" val="8228339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Furthermore, even in a single construction organization, many parties have a stake in the incorporation of IoT: from executives and directors, to estimators and project managers…</a:t>
            </a:r>
          </a:p>
          <a:p>
            <a:r>
              <a:rPr lang="en-US" dirty="0"/>
              <a:t>To virtual design coordinators, information technologists, and field-crew managers. This complexity is a hindrance to IoT because the party with purchasing power (executive/estimation) has…</a:t>
            </a:r>
          </a:p>
          <a:p>
            <a:r>
              <a:rPr lang="en-US" dirty="0"/>
              <a:t>a different perspective from the party with technological capability (VDC/IT), which has a different perspective from the crew most likely to benefit from a robust site network (field personnel)</a:t>
            </a:r>
          </a:p>
        </p:txBody>
      </p:sp>
      <p:sp>
        <p:nvSpPr>
          <p:cNvPr id="4" name="Slide Number Placeholder 3"/>
          <p:cNvSpPr>
            <a:spLocks noGrp="1"/>
          </p:cNvSpPr>
          <p:nvPr>
            <p:ph type="sldNum" sz="quarter" idx="5"/>
          </p:nvPr>
        </p:nvSpPr>
        <p:spPr/>
        <p:txBody>
          <a:bodyPr/>
          <a:lstStyle/>
          <a:p>
            <a:fld id="{3042A10A-59C5-4ACC-9AFE-F50AA4DC3C6F}" type="slidenum">
              <a:rPr lang="en-US" smtClean="0"/>
              <a:t>9</a:t>
            </a:fld>
            <a:endParaRPr lang="en-US"/>
          </a:p>
        </p:txBody>
      </p:sp>
    </p:spTree>
    <p:extLst>
      <p:ext uri="{BB962C8B-B14F-4D97-AF65-F5344CB8AC3E}">
        <p14:creationId xmlns:p14="http://schemas.microsoft.com/office/powerpoint/2010/main" val="2203893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reason VDC and IT are considered alongside the seemingly unrelated field managers comes from the question: how is a network or technology incorporated into the job site?</a:t>
            </a:r>
          </a:p>
          <a:p>
            <a:r>
              <a:rPr lang="en-US" dirty="0"/>
              <a:t>The suggestion to develop a robust network early in the construction process likely comes from a tech-savvy professional like the VDC or IT department with considerable data needs.</a:t>
            </a:r>
          </a:p>
          <a:p>
            <a:r>
              <a:rPr lang="en-US" dirty="0"/>
              <a:t>However, without the buy-in of the typically tech-averse field personnel, the necessary tools and labor for network development are unlikely to make the bid-sheet approved by senior PMs.</a:t>
            </a:r>
          </a:p>
        </p:txBody>
      </p:sp>
      <p:sp>
        <p:nvSpPr>
          <p:cNvPr id="4" name="Slide Number Placeholder 3"/>
          <p:cNvSpPr>
            <a:spLocks noGrp="1"/>
          </p:cNvSpPr>
          <p:nvPr>
            <p:ph type="sldNum" sz="quarter" idx="5"/>
          </p:nvPr>
        </p:nvSpPr>
        <p:spPr/>
        <p:txBody>
          <a:bodyPr/>
          <a:lstStyle/>
          <a:p>
            <a:fld id="{3042A10A-59C5-4ACC-9AFE-F50AA4DC3C6F}" type="slidenum">
              <a:rPr lang="en-US" smtClean="0"/>
              <a:t>10</a:t>
            </a:fld>
            <a:endParaRPr lang="en-US"/>
          </a:p>
        </p:txBody>
      </p:sp>
    </p:spTree>
    <p:extLst>
      <p:ext uri="{BB962C8B-B14F-4D97-AF65-F5344CB8AC3E}">
        <p14:creationId xmlns:p14="http://schemas.microsoft.com/office/powerpoint/2010/main" val="31156377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Moving on… Question: who amongst the audience has experienced connectivity problems here at EC3?  This is a relatively densely populated location with notable infrastructure.</a:t>
            </a:r>
          </a:p>
          <a:p>
            <a:r>
              <a:rPr lang="en-US" dirty="0"/>
              <a:t>Personally, working outside within the line-of-sight of satellite, cellular, and Wi-Fi booster antennae, I was receiving 55.7KB/s download speeds… which is dismal.</a:t>
            </a:r>
          </a:p>
          <a:p>
            <a:r>
              <a:rPr lang="en-US" dirty="0"/>
              <a:t>Consider then, how much is this inadequacy exacerbated in locations where there is not only unavailable cellular infrastructure, but lacking powerline infrastructure as well?</a:t>
            </a:r>
          </a:p>
        </p:txBody>
      </p:sp>
      <p:sp>
        <p:nvSpPr>
          <p:cNvPr id="4" name="Slide Number Placeholder 3"/>
          <p:cNvSpPr>
            <a:spLocks noGrp="1"/>
          </p:cNvSpPr>
          <p:nvPr>
            <p:ph type="sldNum" sz="quarter" idx="5"/>
          </p:nvPr>
        </p:nvSpPr>
        <p:spPr/>
        <p:txBody>
          <a:bodyPr/>
          <a:lstStyle/>
          <a:p>
            <a:fld id="{3042A10A-59C5-4ACC-9AFE-F50AA4DC3C6F}" type="slidenum">
              <a:rPr lang="en-US" smtClean="0"/>
              <a:t>11</a:t>
            </a:fld>
            <a:endParaRPr lang="en-US"/>
          </a:p>
        </p:txBody>
      </p:sp>
    </p:spTree>
    <p:extLst>
      <p:ext uri="{BB962C8B-B14F-4D97-AF65-F5344CB8AC3E}">
        <p14:creationId xmlns:p14="http://schemas.microsoft.com/office/powerpoint/2010/main" val="18066902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we’ve seen how complex the integration of connectivity within construction can be due to domain-specific factors inherent to building,</a:t>
            </a:r>
            <a:br>
              <a:rPr lang="en-US" dirty="0"/>
            </a:br>
            <a:r>
              <a:rPr lang="en-US" dirty="0"/>
              <a:t>let’s quickly consider how complex network development can be from a technical perspective.</a:t>
            </a:r>
          </a:p>
        </p:txBody>
      </p:sp>
      <p:sp>
        <p:nvSpPr>
          <p:cNvPr id="4" name="Slide Number Placeholder 3"/>
          <p:cNvSpPr>
            <a:spLocks noGrp="1"/>
          </p:cNvSpPr>
          <p:nvPr>
            <p:ph type="sldNum" sz="quarter" idx="5"/>
          </p:nvPr>
        </p:nvSpPr>
        <p:spPr/>
        <p:txBody>
          <a:bodyPr/>
          <a:lstStyle/>
          <a:p>
            <a:fld id="{3042A10A-59C5-4ACC-9AFE-F50AA4DC3C6F}" type="slidenum">
              <a:rPr lang="en-US" smtClean="0"/>
              <a:t>12</a:t>
            </a:fld>
            <a:endParaRPr lang="en-US"/>
          </a:p>
        </p:txBody>
      </p:sp>
    </p:spTree>
    <p:extLst>
      <p:ext uri="{BB962C8B-B14F-4D97-AF65-F5344CB8AC3E}">
        <p14:creationId xmlns:p14="http://schemas.microsoft.com/office/powerpoint/2010/main" val="34948630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various aforementioned wireless communications needs (from remote monitoring to field communications to automation and robotics) have different data requirements, and the different methods of providing internet service have different capabilities… but the range of these requirements and capabilities are several orders of magnitude.</a:t>
            </a:r>
          </a:p>
          <a:p>
            <a:r>
              <a:rPr lang="en-US" dirty="0"/>
              <a:t>Furthermore, even though this image seems to indicate current provisions are adequate, consider that these numbers are for private residential internet use: inadequate for construction needs.</a:t>
            </a:r>
          </a:p>
          <a:p>
            <a:endParaRPr lang="en-US" dirty="0"/>
          </a:p>
        </p:txBody>
      </p:sp>
      <p:sp>
        <p:nvSpPr>
          <p:cNvPr id="4" name="Slide Number Placeholder 3"/>
          <p:cNvSpPr>
            <a:spLocks noGrp="1"/>
          </p:cNvSpPr>
          <p:nvPr>
            <p:ph type="sldNum" sz="quarter" idx="5"/>
          </p:nvPr>
        </p:nvSpPr>
        <p:spPr/>
        <p:txBody>
          <a:bodyPr/>
          <a:lstStyle/>
          <a:p>
            <a:fld id="{3042A10A-59C5-4ACC-9AFE-F50AA4DC3C6F}" type="slidenum">
              <a:rPr lang="en-US" smtClean="0"/>
              <a:t>13</a:t>
            </a:fld>
            <a:endParaRPr lang="en-US"/>
          </a:p>
        </p:txBody>
      </p:sp>
    </p:spTree>
    <p:extLst>
      <p:ext uri="{BB962C8B-B14F-4D97-AF65-F5344CB8AC3E}">
        <p14:creationId xmlns:p14="http://schemas.microsoft.com/office/powerpoint/2010/main" val="2285037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result, in order to truly appreciate the benefits of big data analytics, artificial intelligence, building information modeling, and digital twin (in the cloud)…</a:t>
            </a:r>
          </a:p>
          <a:p>
            <a:r>
              <a:rPr lang="en-US" dirty="0"/>
              <a:t>The connectivity issues at the edge and within the physical devices must first be solved to ensure sufficient throughput, bandwidth, and consistency of information transmission.</a:t>
            </a:r>
          </a:p>
        </p:txBody>
      </p:sp>
      <p:sp>
        <p:nvSpPr>
          <p:cNvPr id="4" name="Slide Number Placeholder 3"/>
          <p:cNvSpPr>
            <a:spLocks noGrp="1"/>
          </p:cNvSpPr>
          <p:nvPr>
            <p:ph type="sldNum" sz="quarter" idx="5"/>
          </p:nvPr>
        </p:nvSpPr>
        <p:spPr/>
        <p:txBody>
          <a:bodyPr/>
          <a:lstStyle/>
          <a:p>
            <a:fld id="{3042A10A-59C5-4ACC-9AFE-F50AA4DC3C6F}" type="slidenum">
              <a:rPr lang="en-US" smtClean="0"/>
              <a:t>14</a:t>
            </a:fld>
            <a:endParaRPr lang="en-US"/>
          </a:p>
        </p:txBody>
      </p:sp>
    </p:spTree>
    <p:extLst>
      <p:ext uri="{BB962C8B-B14F-4D97-AF65-F5344CB8AC3E}">
        <p14:creationId xmlns:p14="http://schemas.microsoft.com/office/powerpoint/2010/main" val="7287286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put the cloud, edge, and physical devices into further perspective, one must first consider how they incorporate into the OSI model behind the operation of the internet.</a:t>
            </a:r>
          </a:p>
          <a:p>
            <a:r>
              <a:rPr lang="en-US" dirty="0"/>
              <a:t>At each level of communicability, there are countless devices, protocols, standards, and tidbits of knowledge required for success.</a:t>
            </a:r>
          </a:p>
          <a:p>
            <a:r>
              <a:rPr lang="en-US" dirty="0"/>
              <a:t>The IoT that I refer to henceforth is thus related to the lowest of layers, where the physical devices themselves interact.</a:t>
            </a:r>
          </a:p>
        </p:txBody>
      </p:sp>
      <p:sp>
        <p:nvSpPr>
          <p:cNvPr id="4" name="Slide Number Placeholder 3"/>
          <p:cNvSpPr>
            <a:spLocks noGrp="1"/>
          </p:cNvSpPr>
          <p:nvPr>
            <p:ph type="sldNum" sz="quarter" idx="5"/>
          </p:nvPr>
        </p:nvSpPr>
        <p:spPr/>
        <p:txBody>
          <a:bodyPr/>
          <a:lstStyle/>
          <a:p>
            <a:fld id="{3042A10A-59C5-4ACC-9AFE-F50AA4DC3C6F}" type="slidenum">
              <a:rPr lang="en-US" smtClean="0"/>
              <a:t>15</a:t>
            </a:fld>
            <a:endParaRPr lang="en-US"/>
          </a:p>
        </p:txBody>
      </p:sp>
    </p:spTree>
    <p:extLst>
      <p:ext uri="{BB962C8B-B14F-4D97-AF65-F5344CB8AC3E}">
        <p14:creationId xmlns:p14="http://schemas.microsoft.com/office/powerpoint/2010/main" val="1263095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elucidate the complications on these lower three levels, consider how many different means there are to communicate between devices.</a:t>
            </a:r>
          </a:p>
          <a:p>
            <a:r>
              <a:rPr lang="en-US" dirty="0"/>
              <a:t>This list is non-exhaustive, but it should first be noted that most construction companies are hogtied by the services provided by the cellular grid.</a:t>
            </a:r>
          </a:p>
          <a:p>
            <a:r>
              <a:rPr lang="en-US" dirty="0"/>
              <a:t>The licensed spectrum is used for robustness and simplicity, but when it fails… what next?  Practitioners experiment heavily with the unlicensed spectrum,</a:t>
            </a:r>
          </a:p>
          <a:p>
            <a:r>
              <a:rPr lang="en-US" dirty="0"/>
              <a:t>But the number of available options in terms of protocol and standard make the unlicensed world a difficult one.  I recommend the items in bold for further research if interested.</a:t>
            </a:r>
          </a:p>
        </p:txBody>
      </p:sp>
      <p:sp>
        <p:nvSpPr>
          <p:cNvPr id="4" name="Slide Number Placeholder 3"/>
          <p:cNvSpPr>
            <a:spLocks noGrp="1"/>
          </p:cNvSpPr>
          <p:nvPr>
            <p:ph type="sldNum" sz="quarter" idx="5"/>
          </p:nvPr>
        </p:nvSpPr>
        <p:spPr/>
        <p:txBody>
          <a:bodyPr/>
          <a:lstStyle/>
          <a:p>
            <a:fld id="{3042A10A-59C5-4ACC-9AFE-F50AA4DC3C6F}" type="slidenum">
              <a:rPr lang="en-US" smtClean="0"/>
              <a:t>16</a:t>
            </a:fld>
            <a:endParaRPr lang="en-US"/>
          </a:p>
        </p:txBody>
      </p:sp>
    </p:spTree>
    <p:extLst>
      <p:ext uri="{BB962C8B-B14F-4D97-AF65-F5344CB8AC3E}">
        <p14:creationId xmlns:p14="http://schemas.microsoft.com/office/powerpoint/2010/main" val="28673101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reason there are so many unlicensed offerings is because of the number of variables that change between them: power consumption, transmission rate, and frame size are easily quantified.</a:t>
            </a:r>
          </a:p>
          <a:p>
            <a:r>
              <a:rPr lang="en-US" dirty="0"/>
              <a:t>However, without the proper association of channel access method and network type, the interoperability between devices will fail to exist.</a:t>
            </a:r>
          </a:p>
          <a:p>
            <a:r>
              <a:rPr lang="en-US" dirty="0"/>
              <a:t>Further considerations must include the inherent needs for cyber-security, quality-of-service (lost data), device durability, and so forth.</a:t>
            </a:r>
          </a:p>
        </p:txBody>
      </p:sp>
      <p:sp>
        <p:nvSpPr>
          <p:cNvPr id="4" name="Slide Number Placeholder 3"/>
          <p:cNvSpPr>
            <a:spLocks noGrp="1"/>
          </p:cNvSpPr>
          <p:nvPr>
            <p:ph type="sldNum" sz="quarter" idx="5"/>
          </p:nvPr>
        </p:nvSpPr>
        <p:spPr/>
        <p:txBody>
          <a:bodyPr/>
          <a:lstStyle/>
          <a:p>
            <a:fld id="{3042A10A-59C5-4ACC-9AFE-F50AA4DC3C6F}" type="slidenum">
              <a:rPr lang="en-US" smtClean="0"/>
              <a:t>17</a:t>
            </a:fld>
            <a:endParaRPr lang="en-US"/>
          </a:p>
        </p:txBody>
      </p:sp>
    </p:spTree>
    <p:extLst>
      <p:ext uri="{BB962C8B-B14F-4D97-AF65-F5344CB8AC3E}">
        <p14:creationId xmlns:p14="http://schemas.microsoft.com/office/powerpoint/2010/main" val="19312364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Furthermore, amidst the discussion of interoperability, one must recognize that many electronics are embedded into what is commonly seen as an “IoT device” or “sensor node.”</a:t>
            </a:r>
          </a:p>
          <a:p>
            <a:r>
              <a:rPr lang="en-US" dirty="0"/>
              <a:t>In result, the devices can cause issues in unforeseen places like the local memory cache (which I will bring up again in a later example)</a:t>
            </a:r>
          </a:p>
        </p:txBody>
      </p:sp>
      <p:sp>
        <p:nvSpPr>
          <p:cNvPr id="4" name="Slide Number Placeholder 3"/>
          <p:cNvSpPr>
            <a:spLocks noGrp="1"/>
          </p:cNvSpPr>
          <p:nvPr>
            <p:ph type="sldNum" sz="quarter" idx="5"/>
          </p:nvPr>
        </p:nvSpPr>
        <p:spPr/>
        <p:txBody>
          <a:bodyPr/>
          <a:lstStyle/>
          <a:p>
            <a:fld id="{3042A10A-59C5-4ACC-9AFE-F50AA4DC3C6F}" type="slidenum">
              <a:rPr lang="en-US" smtClean="0"/>
              <a:t>18</a:t>
            </a:fld>
            <a:endParaRPr lang="en-US"/>
          </a:p>
        </p:txBody>
      </p:sp>
    </p:spTree>
    <p:extLst>
      <p:ext uri="{BB962C8B-B14F-4D97-AF65-F5344CB8AC3E}">
        <p14:creationId xmlns:p14="http://schemas.microsoft.com/office/powerpoint/2010/main" val="24178704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conclude the many problems that I have posed within successful network and device integration, it should be noted that without sufficiently rugged equipment, </a:t>
            </a:r>
            <a:br>
              <a:rPr lang="en-US" dirty="0"/>
            </a:br>
            <a:r>
              <a:rPr lang="en-US" dirty="0"/>
              <a:t>construction professionals should expect large costs related to physical failures and compromised nodes. </a:t>
            </a:r>
          </a:p>
          <a:p>
            <a:r>
              <a:rPr lang="en-US" dirty="0"/>
              <a:t>Yet ruggedization must be a proactive investment, which must take into consideration the nearly double or triple costs associated.  Ex. The weaker laptop above in terms of computing capability, </a:t>
            </a:r>
          </a:p>
          <a:p>
            <a:r>
              <a:rPr lang="en-US" dirty="0"/>
              <a:t>Is twice as expensive as the alternative simply due to the rugged housing it’s built within.  As a side note on usability, brightness and sensor sensitivity with regards to controls are often a problem.</a:t>
            </a:r>
          </a:p>
          <a:p>
            <a:endParaRPr lang="en-US" dirty="0"/>
          </a:p>
        </p:txBody>
      </p:sp>
      <p:sp>
        <p:nvSpPr>
          <p:cNvPr id="4" name="Slide Number Placeholder 3"/>
          <p:cNvSpPr>
            <a:spLocks noGrp="1"/>
          </p:cNvSpPr>
          <p:nvPr>
            <p:ph type="sldNum" sz="quarter" idx="5"/>
          </p:nvPr>
        </p:nvSpPr>
        <p:spPr/>
        <p:txBody>
          <a:bodyPr/>
          <a:lstStyle/>
          <a:p>
            <a:fld id="{3042A10A-59C5-4ACC-9AFE-F50AA4DC3C6F}" type="slidenum">
              <a:rPr lang="en-US" smtClean="0"/>
              <a:t>19</a:t>
            </a:fld>
            <a:endParaRPr lang="en-US"/>
          </a:p>
        </p:txBody>
      </p:sp>
    </p:spTree>
    <p:extLst>
      <p:ext uri="{BB962C8B-B14F-4D97-AF65-F5344CB8AC3E}">
        <p14:creationId xmlns:p14="http://schemas.microsoft.com/office/powerpoint/2010/main" val="9637707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we’ve elaborated on the problems in network and device integration, what are some potential solutions?</a:t>
            </a:r>
          </a:p>
        </p:txBody>
      </p:sp>
      <p:sp>
        <p:nvSpPr>
          <p:cNvPr id="4" name="Slide Number Placeholder 3"/>
          <p:cNvSpPr>
            <a:spLocks noGrp="1"/>
          </p:cNvSpPr>
          <p:nvPr>
            <p:ph type="sldNum" sz="quarter" idx="5"/>
          </p:nvPr>
        </p:nvSpPr>
        <p:spPr/>
        <p:txBody>
          <a:bodyPr/>
          <a:lstStyle/>
          <a:p>
            <a:fld id="{3042A10A-59C5-4ACC-9AFE-F50AA4DC3C6F}" type="slidenum">
              <a:rPr lang="en-US" smtClean="0"/>
              <a:t>20</a:t>
            </a:fld>
            <a:endParaRPr lang="en-US"/>
          </a:p>
        </p:txBody>
      </p:sp>
    </p:spTree>
    <p:extLst>
      <p:ext uri="{BB962C8B-B14F-4D97-AF65-F5344CB8AC3E}">
        <p14:creationId xmlns:p14="http://schemas.microsoft.com/office/powerpoint/2010/main" val="10564623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Technology indubitably has the potential to offset human labor, but new laborers must be involved to purchase, design, install, calibrate, and monitor the devices used in construction.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largely because of the highly context specific applications that I’ve heard a few of the other presenters mention within the last few days.  Here’s a personal example: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attempting to extract environmental and labor-related data from a jobsite, one contractor first used wired power over ethernet to overcome the difficulties of wireless device onboarding.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After hiring a programmer for code and myself for electronics development, a wireless network was made.  However, as mentioned previously, inadequacies of our design existed.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Namely, we failed to make an onboard memory cache of sufficient size for the cloud-stream that was intended to be constant.  This proved faulty because (even though a considerable budget was invested in a cellular contract) the cellular broadband internet provider retained the power to incorporate data caps and constrictions that caused our systems to unpredictably drop from their service for the sake of the local community.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042A10A-59C5-4ACC-9AFE-F50AA4DC3C6F}" type="slidenum">
              <a:rPr lang="en-US" smtClean="0"/>
              <a:t>21</a:t>
            </a:fld>
            <a:endParaRPr lang="en-US"/>
          </a:p>
        </p:txBody>
      </p:sp>
    </p:spTree>
    <p:extLst>
      <p:ext uri="{BB962C8B-B14F-4D97-AF65-F5344CB8AC3E}">
        <p14:creationId xmlns:p14="http://schemas.microsoft.com/office/powerpoint/2010/main" val="42889386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Furthermore, the previous example still required considerable battery consumption, or alternatively had to be plugged-in as well.</a:t>
            </a:r>
            <a:br>
              <a:rPr lang="en-US" dirty="0"/>
            </a:br>
            <a:r>
              <a:rPr lang="en-US" dirty="0"/>
              <a:t>Whilst this was obviously not optimal, it’s exciting to know that great bounds in energy harvesting potential are being made.  In fact, energy harvesting has, likely, the most potential for growth.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fact, I have recently learned of some new technologies that greatly increase the capability of electromagnetic and electro-mechanical beyond what is listed above.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technologies are still confidential and won’t be on the market until likely the middle of 2024 though, so stay tuned for that.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042A10A-59C5-4ACC-9AFE-F50AA4DC3C6F}" type="slidenum">
              <a:rPr lang="en-US" smtClean="0"/>
              <a:t>22</a:t>
            </a:fld>
            <a:endParaRPr lang="en-US"/>
          </a:p>
        </p:txBody>
      </p:sp>
    </p:spTree>
    <p:extLst>
      <p:ext uri="{BB962C8B-B14F-4D97-AF65-F5344CB8AC3E}">
        <p14:creationId xmlns:p14="http://schemas.microsoft.com/office/powerpoint/2010/main" val="20641572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Indeed, to simplify everything discussed thus far, one could consider the tradeoffs between wireless needs, power capabilities, and costs by the Venn Diagram shown here.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quickly summarize, there are individual areas of research with many academicians and practitioners studying the relationships between each above variable.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More importantly however, artificial intelligence and machine learning algorithms can now be developed for the incredible optimization needed to successfully weigh these tradeoffs beyond human capability.</a:t>
            </a:r>
          </a:p>
        </p:txBody>
      </p:sp>
      <p:sp>
        <p:nvSpPr>
          <p:cNvPr id="4" name="Slide Number Placeholder 3"/>
          <p:cNvSpPr>
            <a:spLocks noGrp="1"/>
          </p:cNvSpPr>
          <p:nvPr>
            <p:ph type="sldNum" sz="quarter" idx="5"/>
          </p:nvPr>
        </p:nvSpPr>
        <p:spPr/>
        <p:txBody>
          <a:bodyPr/>
          <a:lstStyle/>
          <a:p>
            <a:fld id="{3042A10A-59C5-4ACC-9AFE-F50AA4DC3C6F}" type="slidenum">
              <a:rPr lang="en-US" smtClean="0"/>
              <a:t>23</a:t>
            </a:fld>
            <a:endParaRPr lang="en-US"/>
          </a:p>
        </p:txBody>
      </p:sp>
    </p:spTree>
    <p:extLst>
      <p:ext uri="{BB962C8B-B14F-4D97-AF65-F5344CB8AC3E}">
        <p14:creationId xmlns:p14="http://schemas.microsoft.com/office/powerpoint/2010/main" val="15248873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Being a European conference, I must now commend the audience for the standardization efforts made on this continent that really drive the United States interoperability potential.</a:t>
            </a:r>
          </a:p>
          <a:p>
            <a:r>
              <a:rPr lang="en-US" dirty="0"/>
              <a:t>Standardization alliances are ensuring that proprietary device manufacturers understand and utilize the commercial potential of making their components capable of interacting with other mfrs. </a:t>
            </a:r>
          </a:p>
        </p:txBody>
      </p:sp>
      <p:sp>
        <p:nvSpPr>
          <p:cNvPr id="4" name="Slide Number Placeholder 3"/>
          <p:cNvSpPr>
            <a:spLocks noGrp="1"/>
          </p:cNvSpPr>
          <p:nvPr>
            <p:ph type="sldNum" sz="quarter" idx="5"/>
          </p:nvPr>
        </p:nvSpPr>
        <p:spPr/>
        <p:txBody>
          <a:bodyPr/>
          <a:lstStyle/>
          <a:p>
            <a:fld id="{3042A10A-59C5-4ACC-9AFE-F50AA4DC3C6F}" type="slidenum">
              <a:rPr lang="en-US" smtClean="0"/>
              <a:t>24</a:t>
            </a:fld>
            <a:endParaRPr lang="en-US"/>
          </a:p>
        </p:txBody>
      </p:sp>
    </p:spTree>
    <p:extLst>
      <p:ext uri="{BB962C8B-B14F-4D97-AF65-F5344CB8AC3E}">
        <p14:creationId xmlns:p14="http://schemas.microsoft.com/office/powerpoint/2010/main" val="38447380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top of interoperability generated by standardization alliances, there is also the open-source paradigm that greatly assists the application/context-specific conundrum previously noted.</a:t>
            </a:r>
          </a:p>
          <a:p>
            <a:r>
              <a:rPr lang="en-US" dirty="0"/>
              <a:t>One personal experiment was an interoperable smart refrigerator, written in Dart using Flutter GUI framework, hosted on GitHub Pages. Protocol buffers help with interoperability.  WebSocket </a:t>
            </a:r>
            <a:br>
              <a:rPr lang="en-US" dirty="0"/>
            </a:br>
            <a:r>
              <a:rPr lang="en-US" dirty="0"/>
              <a:t>reduces power consumption.</a:t>
            </a:r>
          </a:p>
        </p:txBody>
      </p:sp>
      <p:sp>
        <p:nvSpPr>
          <p:cNvPr id="4" name="Slide Number Placeholder 3"/>
          <p:cNvSpPr>
            <a:spLocks noGrp="1"/>
          </p:cNvSpPr>
          <p:nvPr>
            <p:ph type="sldNum" sz="quarter" idx="5"/>
          </p:nvPr>
        </p:nvSpPr>
        <p:spPr/>
        <p:txBody>
          <a:bodyPr/>
          <a:lstStyle/>
          <a:p>
            <a:fld id="{3042A10A-59C5-4ACC-9AFE-F50AA4DC3C6F}" type="slidenum">
              <a:rPr lang="en-US" smtClean="0"/>
              <a:t>25</a:t>
            </a:fld>
            <a:endParaRPr lang="en-US"/>
          </a:p>
        </p:txBody>
      </p:sp>
    </p:spTree>
    <p:extLst>
      <p:ext uri="{BB962C8B-B14F-4D97-AF65-F5344CB8AC3E}">
        <p14:creationId xmlns:p14="http://schemas.microsoft.com/office/powerpoint/2010/main" val="38258870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 overview of the established smart refrigerator system.</a:t>
            </a:r>
          </a:p>
          <a:p>
            <a:r>
              <a:rPr lang="en-US" dirty="0"/>
              <a:t>Again, the new workforce that needs to be developed is displayed by the errors shown in the bottom graph.  </a:t>
            </a:r>
          </a:p>
          <a:p>
            <a:r>
              <a:rPr lang="en-US" dirty="0"/>
              <a:t>Although devices of disparate manufacturer can now successfully communicate using available online libraries, there is a calibration needed: for although the three sensors shown were in the same location of same temperature, there is a nearly 10-degree centigrade difference between the resulting calculated temperature values.</a:t>
            </a:r>
          </a:p>
        </p:txBody>
      </p:sp>
      <p:sp>
        <p:nvSpPr>
          <p:cNvPr id="4" name="Slide Number Placeholder 3"/>
          <p:cNvSpPr>
            <a:spLocks noGrp="1"/>
          </p:cNvSpPr>
          <p:nvPr>
            <p:ph type="sldNum" sz="quarter" idx="5"/>
          </p:nvPr>
        </p:nvSpPr>
        <p:spPr/>
        <p:txBody>
          <a:bodyPr/>
          <a:lstStyle/>
          <a:p>
            <a:fld id="{3042A10A-59C5-4ACC-9AFE-F50AA4DC3C6F}" type="slidenum">
              <a:rPr lang="en-US" smtClean="0"/>
              <a:t>26</a:t>
            </a:fld>
            <a:endParaRPr lang="en-US"/>
          </a:p>
        </p:txBody>
      </p:sp>
    </p:spTree>
    <p:extLst>
      <p:ext uri="{BB962C8B-B14F-4D97-AF65-F5344CB8AC3E}">
        <p14:creationId xmlns:p14="http://schemas.microsoft.com/office/powerpoint/2010/main" val="35781634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conclusion…</a:t>
            </a:r>
          </a:p>
        </p:txBody>
      </p:sp>
      <p:sp>
        <p:nvSpPr>
          <p:cNvPr id="4" name="Slide Number Placeholder 3"/>
          <p:cNvSpPr>
            <a:spLocks noGrp="1"/>
          </p:cNvSpPr>
          <p:nvPr>
            <p:ph type="sldNum" sz="quarter" idx="5"/>
          </p:nvPr>
        </p:nvSpPr>
        <p:spPr/>
        <p:txBody>
          <a:bodyPr/>
          <a:lstStyle/>
          <a:p>
            <a:fld id="{3042A10A-59C5-4ACC-9AFE-F50AA4DC3C6F}" type="slidenum">
              <a:rPr lang="en-US" smtClean="0"/>
              <a:t>27</a:t>
            </a:fld>
            <a:endParaRPr lang="en-US"/>
          </a:p>
        </p:txBody>
      </p:sp>
    </p:spTree>
    <p:extLst>
      <p:ext uri="{BB962C8B-B14F-4D97-AF65-F5344CB8AC3E}">
        <p14:creationId xmlns:p14="http://schemas.microsoft.com/office/powerpoint/2010/main" val="2903226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all.  My email is shown in the bottom left and I have recorded this presentation.  </a:t>
            </a:r>
          </a:p>
          <a:p>
            <a:r>
              <a:rPr lang="en-US" dirty="0"/>
              <a:t>If anyone wants to review this material further in the future, simply email me, add me on LinkedIn, give me a phone call, what have you.</a:t>
            </a:r>
          </a:p>
          <a:p>
            <a:r>
              <a:rPr lang="en-US" dirty="0"/>
              <a:t>I would be more than happy to share this presentation with any interested parties.</a:t>
            </a:r>
          </a:p>
        </p:txBody>
      </p:sp>
      <p:sp>
        <p:nvSpPr>
          <p:cNvPr id="4" name="Slide Number Placeholder 3"/>
          <p:cNvSpPr>
            <a:spLocks noGrp="1"/>
          </p:cNvSpPr>
          <p:nvPr>
            <p:ph type="sldNum" sz="quarter" idx="5"/>
          </p:nvPr>
        </p:nvSpPr>
        <p:spPr/>
        <p:txBody>
          <a:bodyPr/>
          <a:lstStyle/>
          <a:p>
            <a:fld id="{3042A10A-59C5-4ACC-9AFE-F50AA4DC3C6F}" type="slidenum">
              <a:rPr lang="en-US" smtClean="0"/>
              <a:t>28</a:t>
            </a:fld>
            <a:endParaRPr lang="en-US"/>
          </a:p>
        </p:txBody>
      </p:sp>
    </p:spTree>
    <p:extLst>
      <p:ext uri="{BB962C8B-B14F-4D97-AF65-F5344CB8AC3E}">
        <p14:creationId xmlns:p14="http://schemas.microsoft.com/office/powerpoint/2010/main" val="3802354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A3B48FA-2210-4809-B842-16BC9D9040C8}" type="datetimeFigureOut">
              <a:rPr lang="en-US" smtClean="0"/>
              <a:t>7/3/2023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E6FD3-930F-43F2-93A5-DFBAA820A467}" type="slidenum">
              <a:rPr lang="en-US" smtClean="0"/>
              <a:t>‹#›</a:t>
            </a:fld>
            <a:endParaRPr lang="en-US"/>
          </a:p>
        </p:txBody>
      </p:sp>
    </p:spTree>
    <p:extLst>
      <p:ext uri="{BB962C8B-B14F-4D97-AF65-F5344CB8AC3E}">
        <p14:creationId xmlns:p14="http://schemas.microsoft.com/office/powerpoint/2010/main" val="3404749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3B48FA-2210-4809-B842-16BC9D9040C8}" type="datetimeFigureOut">
              <a:rPr lang="en-US" smtClean="0"/>
              <a:t>7/3/2023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E6FD3-930F-43F2-93A5-DFBAA820A467}" type="slidenum">
              <a:rPr lang="en-US" smtClean="0"/>
              <a:t>‹#›</a:t>
            </a:fld>
            <a:endParaRPr lang="en-US"/>
          </a:p>
        </p:txBody>
      </p:sp>
    </p:spTree>
    <p:extLst>
      <p:ext uri="{BB962C8B-B14F-4D97-AF65-F5344CB8AC3E}">
        <p14:creationId xmlns:p14="http://schemas.microsoft.com/office/powerpoint/2010/main" val="3028329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3B48FA-2210-4809-B842-16BC9D9040C8}" type="datetimeFigureOut">
              <a:rPr lang="en-US" smtClean="0"/>
              <a:t>7/3/2023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E6FD3-930F-43F2-93A5-DFBAA820A467}" type="slidenum">
              <a:rPr lang="en-US" smtClean="0"/>
              <a:t>‹#›</a:t>
            </a:fld>
            <a:endParaRPr lang="en-US"/>
          </a:p>
        </p:txBody>
      </p:sp>
    </p:spTree>
    <p:extLst>
      <p:ext uri="{BB962C8B-B14F-4D97-AF65-F5344CB8AC3E}">
        <p14:creationId xmlns:p14="http://schemas.microsoft.com/office/powerpoint/2010/main" val="154599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A3B48FA-2210-4809-B842-16BC9D9040C8}" type="datetimeFigureOut">
              <a:rPr lang="en-US" smtClean="0"/>
              <a:t>7/3/2023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7E6FD3-930F-43F2-93A5-DFBAA820A467}" type="slidenum">
              <a:rPr lang="en-US" smtClean="0"/>
              <a:t>‹#›</a:t>
            </a:fld>
            <a:endParaRPr lang="en-US"/>
          </a:p>
        </p:txBody>
      </p:sp>
    </p:spTree>
    <p:extLst>
      <p:ext uri="{BB962C8B-B14F-4D97-AF65-F5344CB8AC3E}">
        <p14:creationId xmlns:p14="http://schemas.microsoft.com/office/powerpoint/2010/main" val="1636383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3B48FA-2210-4809-B842-16BC9D9040C8}" type="datetimeFigureOut">
              <a:rPr lang="en-US" smtClean="0"/>
              <a:t>7/3/2023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7E6FD3-930F-43F2-93A5-DFBAA820A467}" type="slidenum">
              <a:rPr lang="en-US" smtClean="0"/>
              <a:t>‹#›</a:t>
            </a:fld>
            <a:endParaRPr lang="en-US"/>
          </a:p>
        </p:txBody>
      </p:sp>
    </p:spTree>
    <p:extLst>
      <p:ext uri="{BB962C8B-B14F-4D97-AF65-F5344CB8AC3E}">
        <p14:creationId xmlns:p14="http://schemas.microsoft.com/office/powerpoint/2010/main" val="2249184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A3B48FA-2210-4809-B842-16BC9D9040C8}" type="datetimeFigureOut">
              <a:rPr lang="en-US" smtClean="0"/>
              <a:t>7/3/2023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7E6FD3-930F-43F2-93A5-DFBAA820A467}" type="slidenum">
              <a:rPr lang="en-US" smtClean="0"/>
              <a:t>‹#›</a:t>
            </a:fld>
            <a:endParaRPr lang="en-US"/>
          </a:p>
        </p:txBody>
      </p:sp>
    </p:spTree>
    <p:extLst>
      <p:ext uri="{BB962C8B-B14F-4D97-AF65-F5344CB8AC3E}">
        <p14:creationId xmlns:p14="http://schemas.microsoft.com/office/powerpoint/2010/main" val="1737944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3B48FA-2210-4809-B842-16BC9D9040C8}" type="datetimeFigureOut">
              <a:rPr lang="en-US" smtClean="0"/>
              <a:t>7/3/2023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7E6FD3-930F-43F2-93A5-DFBAA820A467}" type="slidenum">
              <a:rPr lang="en-US" smtClean="0"/>
              <a:t>‹#›</a:t>
            </a:fld>
            <a:endParaRPr lang="en-US"/>
          </a:p>
        </p:txBody>
      </p:sp>
    </p:spTree>
    <p:extLst>
      <p:ext uri="{BB962C8B-B14F-4D97-AF65-F5344CB8AC3E}">
        <p14:creationId xmlns:p14="http://schemas.microsoft.com/office/powerpoint/2010/main" val="2468169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A3B48FA-2210-4809-B842-16BC9D9040C8}" type="datetimeFigureOut">
              <a:rPr lang="en-US" smtClean="0"/>
              <a:t>7/3/2023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7E6FD3-930F-43F2-93A5-DFBAA820A467}" type="slidenum">
              <a:rPr lang="en-US" smtClean="0"/>
              <a:t>‹#›</a:t>
            </a:fld>
            <a:endParaRPr lang="en-US"/>
          </a:p>
        </p:txBody>
      </p:sp>
    </p:spTree>
    <p:extLst>
      <p:ext uri="{BB962C8B-B14F-4D97-AF65-F5344CB8AC3E}">
        <p14:creationId xmlns:p14="http://schemas.microsoft.com/office/powerpoint/2010/main" val="3733600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A3B48FA-2210-4809-B842-16BC9D9040C8}" type="datetimeFigureOut">
              <a:rPr lang="en-US" smtClean="0"/>
              <a:t>7/3/2023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7E6FD3-930F-43F2-93A5-DFBAA820A467}" type="slidenum">
              <a:rPr lang="en-US" smtClean="0"/>
              <a:t>‹#›</a:t>
            </a:fld>
            <a:endParaRPr lang="en-US"/>
          </a:p>
        </p:txBody>
      </p:sp>
    </p:spTree>
    <p:extLst>
      <p:ext uri="{BB962C8B-B14F-4D97-AF65-F5344CB8AC3E}">
        <p14:creationId xmlns:p14="http://schemas.microsoft.com/office/powerpoint/2010/main" val="3014180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3B48FA-2210-4809-B842-16BC9D9040C8}" type="datetimeFigureOut">
              <a:rPr lang="en-US" smtClean="0"/>
              <a:t>7/3/2023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E6FD3-930F-43F2-93A5-DFBAA820A467}" type="slidenum">
              <a:rPr lang="en-US" smtClean="0"/>
              <a:t>‹#›</a:t>
            </a:fld>
            <a:endParaRPr lang="en-US"/>
          </a:p>
        </p:txBody>
      </p:sp>
    </p:spTree>
    <p:extLst>
      <p:ext uri="{BB962C8B-B14F-4D97-AF65-F5344CB8AC3E}">
        <p14:creationId xmlns:p14="http://schemas.microsoft.com/office/powerpoint/2010/main" val="3168466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3B48FA-2210-4809-B842-16BC9D9040C8}" type="datetimeFigureOut">
              <a:rPr lang="en-US" smtClean="0"/>
              <a:t>7/3/2023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E6FD3-930F-43F2-93A5-DFBAA820A467}" type="slidenum">
              <a:rPr lang="en-US" smtClean="0"/>
              <a:t>‹#›</a:t>
            </a:fld>
            <a:endParaRPr lang="en-US"/>
          </a:p>
        </p:txBody>
      </p:sp>
    </p:spTree>
    <p:extLst>
      <p:ext uri="{BB962C8B-B14F-4D97-AF65-F5344CB8AC3E}">
        <p14:creationId xmlns:p14="http://schemas.microsoft.com/office/powerpoint/2010/main" val="9121300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10" name="Title Placeholder 1"/>
          <p:cNvSpPr>
            <a:spLocks noGrp="1"/>
          </p:cNvSpPr>
          <p:nvPr>
            <p:ph type="title"/>
          </p:nvPr>
        </p:nvSpPr>
        <p:spPr bwMode="auto">
          <a:xfrm>
            <a:off x="406400" y="876304"/>
            <a:ext cx="11379200" cy="1066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2" name="Text Placeholder 2"/>
          <p:cNvSpPr>
            <a:spLocks noGrp="1"/>
          </p:cNvSpPr>
          <p:nvPr>
            <p:ph idx="11"/>
          </p:nvPr>
        </p:nvSpPr>
        <p:spPr bwMode="auto">
          <a:xfrm>
            <a:off x="406400" y="2019304"/>
            <a:ext cx="5588000" cy="4495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FBC7FC7F-89EF-0D48-8F96-DDBE697A04D0}"/>
              </a:ext>
            </a:extLst>
          </p:cNvPr>
          <p:cNvSpPr>
            <a:spLocks noGrp="1"/>
          </p:cNvSpPr>
          <p:nvPr>
            <p:ph type="ftr" sz="quarter" idx="12"/>
          </p:nvPr>
        </p:nvSpPr>
        <p:spPr/>
        <p:txBody>
          <a:bodyPr/>
          <a:lstStyle>
            <a:lvl1pPr algn="l">
              <a:defRPr/>
            </a:lvl1pPr>
          </a:lstStyle>
          <a:p>
            <a:r>
              <a:rPr lang="en-US"/>
              <a:t>Fridgigators</a:t>
            </a:r>
          </a:p>
        </p:txBody>
      </p:sp>
      <p:sp>
        <p:nvSpPr>
          <p:cNvPr id="3" name="Slide Number Placeholder 2">
            <a:extLst>
              <a:ext uri="{FF2B5EF4-FFF2-40B4-BE49-F238E27FC236}">
                <a16:creationId xmlns:a16="http://schemas.microsoft.com/office/drawing/2014/main" id="{3FCCF848-8236-B445-B38E-59A50750659F}"/>
              </a:ext>
            </a:extLst>
          </p:cNvPr>
          <p:cNvSpPr>
            <a:spLocks noGrp="1"/>
          </p:cNvSpPr>
          <p:nvPr>
            <p:ph type="sldNum" sz="quarter" idx="13"/>
          </p:nvPr>
        </p:nvSpPr>
        <p:spPr/>
        <p:txBody>
          <a:bodyPr/>
          <a:lstStyle/>
          <a:p>
            <a:fld id="{E17B9F45-1FE4-7346-86C6-EA0766363EB2}" type="slidenum">
              <a:rPr lang="en-US" smtClean="0"/>
              <a:t>‹#›</a:t>
            </a:fld>
            <a:endParaRPr lang="en-US"/>
          </a:p>
        </p:txBody>
      </p:sp>
      <p:sp>
        <p:nvSpPr>
          <p:cNvPr id="14" name="Picture Placeholder 13">
            <a:extLst>
              <a:ext uri="{FF2B5EF4-FFF2-40B4-BE49-F238E27FC236}">
                <a16:creationId xmlns:a16="http://schemas.microsoft.com/office/drawing/2014/main" id="{FECC8755-2003-C14D-B7D8-5D4C70E22471}"/>
              </a:ext>
            </a:extLst>
          </p:cNvPr>
          <p:cNvSpPr>
            <a:spLocks noGrp="1"/>
          </p:cNvSpPr>
          <p:nvPr>
            <p:ph type="pic" sz="quarter" idx="14" hasCustomPrompt="1"/>
          </p:nvPr>
        </p:nvSpPr>
        <p:spPr>
          <a:xfrm>
            <a:off x="6197600" y="2019300"/>
            <a:ext cx="5588000" cy="4495800"/>
          </a:xfrm>
          <a:solidFill>
            <a:srgbClr val="B4B5B4"/>
          </a:solidFill>
        </p:spPr>
        <p:txBody>
          <a:bodyPr lIns="0" tIns="0" rIns="0" bIns="731520" anchor="ctr"/>
          <a:lstStyle>
            <a:lvl1pPr marL="0" indent="0" algn="ctr">
              <a:buNone/>
              <a:defRPr sz="1050" b="0" i="0">
                <a:solidFill>
                  <a:srgbClr val="00529B"/>
                </a:solidFill>
                <a:latin typeface="Arial" panose="020B0604020202020204" pitchFamily="34" charset="0"/>
              </a:defRPr>
            </a:lvl1pPr>
          </a:lstStyle>
          <a:p>
            <a:r>
              <a:rPr lang="en-US"/>
              <a:t>Click the icon to place an image</a:t>
            </a:r>
          </a:p>
        </p:txBody>
      </p:sp>
    </p:spTree>
    <p:extLst>
      <p:ext uri="{BB962C8B-B14F-4D97-AF65-F5344CB8AC3E}">
        <p14:creationId xmlns:p14="http://schemas.microsoft.com/office/powerpoint/2010/main" val="3587902011"/>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3B48FA-2210-4809-B842-16BC9D9040C8}" type="datetimeFigureOut">
              <a:rPr lang="en-US" smtClean="0"/>
              <a:t>7/3/2023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7E6FD3-930F-43F2-93A5-DFBAA820A467}" type="slidenum">
              <a:rPr lang="en-US" smtClean="0"/>
              <a:t>‹#›</a:t>
            </a:fld>
            <a:endParaRPr lang="en-US"/>
          </a:p>
        </p:txBody>
      </p:sp>
    </p:spTree>
    <p:extLst>
      <p:ext uri="{BB962C8B-B14F-4D97-AF65-F5344CB8AC3E}">
        <p14:creationId xmlns:p14="http://schemas.microsoft.com/office/powerpoint/2010/main" val="110583546"/>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13.emf"/></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learningnetwork.cisco.com/s/article/osi-model-reference-chart" TargetMode="External"/></Relationships>
</file>

<file path=ppt/slides/_rels/slide16.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7.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www.dell.com/en-us/search/latitude%205430"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wam.ece.ufl.edu/research/iot/"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32085-D75C-7BA2-4B0A-B73216F66DA0}"/>
              </a:ext>
            </a:extLst>
          </p:cNvPr>
          <p:cNvSpPr>
            <a:spLocks noGrp="1"/>
          </p:cNvSpPr>
          <p:nvPr>
            <p:ph type="title"/>
          </p:nvPr>
        </p:nvSpPr>
        <p:spPr>
          <a:xfrm>
            <a:off x="838200" y="192841"/>
            <a:ext cx="10515600" cy="1325563"/>
          </a:xfrm>
        </p:spPr>
        <p:txBody>
          <a:bodyPr/>
          <a:lstStyle/>
          <a:p>
            <a:r>
              <a:rPr lang="en-US" dirty="0">
                <a:latin typeface="+mn-lt"/>
              </a:rPr>
              <a:t>Connected jobsites: </a:t>
            </a:r>
            <a:br>
              <a:rPr lang="en-US" dirty="0">
                <a:latin typeface="+mn-lt"/>
              </a:rPr>
            </a:br>
            <a:r>
              <a:rPr lang="en-US" dirty="0">
                <a:latin typeface="+mn-lt"/>
              </a:rPr>
              <a:t>Network and Device Integration</a:t>
            </a:r>
          </a:p>
        </p:txBody>
      </p:sp>
      <p:pic>
        <p:nvPicPr>
          <p:cNvPr id="6" name="Picture 5">
            <a:extLst>
              <a:ext uri="{FF2B5EF4-FFF2-40B4-BE49-F238E27FC236}">
                <a16:creationId xmlns:a16="http://schemas.microsoft.com/office/drawing/2014/main" id="{438039AA-970D-B387-056F-108B2261BAAC}"/>
              </a:ext>
            </a:extLst>
          </p:cNvPr>
          <p:cNvPicPr>
            <a:picLocks noChangeAspect="1"/>
          </p:cNvPicPr>
          <p:nvPr/>
        </p:nvPicPr>
        <p:blipFill rotWithShape="1">
          <a:blip r:embed="rId3"/>
          <a:srcRect b="22418"/>
          <a:stretch/>
        </p:blipFill>
        <p:spPr>
          <a:xfrm>
            <a:off x="0" y="5135663"/>
            <a:ext cx="4602480" cy="1529496"/>
          </a:xfrm>
          <a:prstGeom prst="rect">
            <a:avLst/>
          </a:prstGeom>
        </p:spPr>
      </p:pic>
      <p:pic>
        <p:nvPicPr>
          <p:cNvPr id="7" name="Picture 6">
            <a:extLst>
              <a:ext uri="{FF2B5EF4-FFF2-40B4-BE49-F238E27FC236}">
                <a16:creationId xmlns:a16="http://schemas.microsoft.com/office/drawing/2014/main" id="{8DAA5700-78B5-D152-1A61-9BA87CB07974}"/>
              </a:ext>
            </a:extLst>
          </p:cNvPr>
          <p:cNvPicPr>
            <a:picLocks noChangeAspect="1"/>
          </p:cNvPicPr>
          <p:nvPr/>
        </p:nvPicPr>
        <p:blipFill>
          <a:blip r:embed="rId4"/>
          <a:stretch>
            <a:fillRect/>
          </a:stretch>
        </p:blipFill>
        <p:spPr>
          <a:xfrm>
            <a:off x="8251146" y="4886544"/>
            <a:ext cx="1627997" cy="1971456"/>
          </a:xfrm>
          <a:prstGeom prst="rect">
            <a:avLst/>
          </a:prstGeom>
        </p:spPr>
      </p:pic>
      <p:pic>
        <p:nvPicPr>
          <p:cNvPr id="9" name="Picture 8" descr="A black and green logo&#10;&#10;Description automatically generated">
            <a:extLst>
              <a:ext uri="{FF2B5EF4-FFF2-40B4-BE49-F238E27FC236}">
                <a16:creationId xmlns:a16="http://schemas.microsoft.com/office/drawing/2014/main" id="{703364D3-5424-4FD9-5D0D-299BD67DCE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79143" y="0"/>
            <a:ext cx="2291226" cy="758734"/>
          </a:xfrm>
          <a:prstGeom prst="rect">
            <a:avLst/>
          </a:prstGeom>
        </p:spPr>
      </p:pic>
      <p:pic>
        <p:nvPicPr>
          <p:cNvPr id="11" name="Picture 10">
            <a:extLst>
              <a:ext uri="{FF2B5EF4-FFF2-40B4-BE49-F238E27FC236}">
                <a16:creationId xmlns:a16="http://schemas.microsoft.com/office/drawing/2014/main" id="{786B5851-A909-A97C-A659-C9664117A2B1}"/>
              </a:ext>
            </a:extLst>
          </p:cNvPr>
          <p:cNvPicPr>
            <a:picLocks noChangeAspect="1"/>
          </p:cNvPicPr>
          <p:nvPr/>
        </p:nvPicPr>
        <p:blipFill>
          <a:blip r:embed="rId6"/>
          <a:stretch>
            <a:fillRect/>
          </a:stretch>
        </p:blipFill>
        <p:spPr>
          <a:xfrm>
            <a:off x="1167244" y="1559555"/>
            <a:ext cx="9857512" cy="3285837"/>
          </a:xfrm>
          <a:prstGeom prst="rect">
            <a:avLst/>
          </a:prstGeom>
        </p:spPr>
      </p:pic>
    </p:spTree>
    <p:extLst>
      <p:ext uri="{BB962C8B-B14F-4D97-AF65-F5344CB8AC3E}">
        <p14:creationId xmlns:p14="http://schemas.microsoft.com/office/powerpoint/2010/main" val="910656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4887B-02C3-C31D-E320-627CB803DB35}"/>
              </a:ext>
            </a:extLst>
          </p:cNvPr>
          <p:cNvSpPr>
            <a:spLocks noGrp="1"/>
          </p:cNvSpPr>
          <p:nvPr>
            <p:ph type="title"/>
          </p:nvPr>
        </p:nvSpPr>
        <p:spPr/>
        <p:txBody>
          <a:bodyPr/>
          <a:lstStyle/>
          <a:p>
            <a:r>
              <a:rPr lang="en-US" dirty="0">
                <a:latin typeface="+mn-lt"/>
              </a:rPr>
              <a:t>Overview of Network and Device Integration</a:t>
            </a:r>
          </a:p>
        </p:txBody>
      </p:sp>
      <p:sp>
        <p:nvSpPr>
          <p:cNvPr id="3" name="Content Placeholder 2">
            <a:extLst>
              <a:ext uri="{FF2B5EF4-FFF2-40B4-BE49-F238E27FC236}">
                <a16:creationId xmlns:a16="http://schemas.microsoft.com/office/drawing/2014/main" id="{F9A69C25-CC9E-38BB-CBC4-02C76DAFAE99}"/>
              </a:ext>
            </a:extLst>
          </p:cNvPr>
          <p:cNvSpPr>
            <a:spLocks noGrp="1"/>
          </p:cNvSpPr>
          <p:nvPr>
            <p:ph idx="1"/>
          </p:nvPr>
        </p:nvSpPr>
        <p:spPr>
          <a:xfrm>
            <a:off x="838200" y="1825625"/>
            <a:ext cx="3337560" cy="4351338"/>
          </a:xfrm>
        </p:spPr>
        <p:txBody>
          <a:bodyPr/>
          <a:lstStyle/>
          <a:p>
            <a:r>
              <a:rPr lang="en-US" dirty="0"/>
              <a:t>Problems: </a:t>
            </a:r>
          </a:p>
          <a:p>
            <a:pPr marL="342900" indent="-342900">
              <a:buFont typeface="+mj-lt"/>
              <a:buAutoNum type="arabicPeriod"/>
            </a:pPr>
            <a:r>
              <a:rPr lang="en-US" dirty="0"/>
              <a:t>Labor</a:t>
            </a:r>
          </a:p>
          <a:p>
            <a:pPr marL="342900" indent="-342900">
              <a:buFont typeface="+mj-lt"/>
              <a:buAutoNum type="arabicPeriod"/>
            </a:pPr>
            <a:r>
              <a:rPr lang="en-US" dirty="0"/>
              <a:t>Power</a:t>
            </a:r>
          </a:p>
          <a:p>
            <a:pPr marL="342900" indent="-342900">
              <a:buFont typeface="+mj-lt"/>
              <a:buAutoNum type="arabicPeriod"/>
            </a:pPr>
            <a:r>
              <a:rPr lang="en-US" dirty="0"/>
              <a:t>Connectivity</a:t>
            </a:r>
          </a:p>
          <a:p>
            <a:pPr marL="342900" indent="-342900">
              <a:buFont typeface="+mj-lt"/>
              <a:buAutoNum type="arabicPeriod"/>
            </a:pPr>
            <a:r>
              <a:rPr lang="en-US" b="1" dirty="0"/>
              <a:t>Complexity</a:t>
            </a:r>
          </a:p>
          <a:p>
            <a:pPr marL="342900" indent="-342900">
              <a:buFont typeface="+mj-lt"/>
              <a:buAutoNum type="arabicPeriod"/>
            </a:pPr>
            <a:r>
              <a:rPr lang="en-US" dirty="0"/>
              <a:t>Interoperability</a:t>
            </a:r>
          </a:p>
          <a:p>
            <a:pPr marL="342900" indent="-342900">
              <a:buFont typeface="+mj-lt"/>
              <a:buAutoNum type="arabicPeriod"/>
            </a:pPr>
            <a:r>
              <a:rPr lang="en-US" dirty="0"/>
              <a:t>Usability</a:t>
            </a:r>
          </a:p>
          <a:p>
            <a:pPr marL="342900" indent="-342900">
              <a:buFont typeface="+mj-lt"/>
              <a:buAutoNum type="arabicPeriod"/>
            </a:pPr>
            <a:r>
              <a:rPr lang="en-US" dirty="0"/>
              <a:t>Cost</a:t>
            </a:r>
          </a:p>
          <a:p>
            <a:endParaRPr lang="en-US" dirty="0"/>
          </a:p>
        </p:txBody>
      </p:sp>
      <p:sp>
        <p:nvSpPr>
          <p:cNvPr id="4" name="Content Placeholder 2">
            <a:extLst>
              <a:ext uri="{FF2B5EF4-FFF2-40B4-BE49-F238E27FC236}">
                <a16:creationId xmlns:a16="http://schemas.microsoft.com/office/drawing/2014/main" id="{86FE9FBF-D725-F7F5-1147-9BD63CAC2078}"/>
              </a:ext>
            </a:extLst>
          </p:cNvPr>
          <p:cNvSpPr txBox="1">
            <a:spLocks/>
          </p:cNvSpPr>
          <p:nvPr/>
        </p:nvSpPr>
        <p:spPr>
          <a:xfrm>
            <a:off x="7406640" y="1825625"/>
            <a:ext cx="394716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Solutions: </a:t>
            </a:r>
          </a:p>
          <a:p>
            <a:pPr marL="342900" indent="-342900">
              <a:buFont typeface="+mj-lt"/>
              <a:buAutoNum type="arabicPeriod"/>
            </a:pPr>
            <a:r>
              <a:rPr lang="en-US" dirty="0"/>
              <a:t>New Workforce</a:t>
            </a:r>
          </a:p>
          <a:p>
            <a:pPr marL="342900" indent="-342900">
              <a:buFont typeface="+mj-lt"/>
              <a:buAutoNum type="arabicPeriod"/>
            </a:pPr>
            <a:r>
              <a:rPr lang="en-US" dirty="0"/>
              <a:t>Energy Harvesting</a:t>
            </a:r>
          </a:p>
          <a:p>
            <a:pPr marL="342900" indent="-342900">
              <a:buFont typeface="+mj-lt"/>
              <a:buAutoNum type="arabicPeriod"/>
            </a:pPr>
            <a:r>
              <a:rPr lang="en-US" dirty="0"/>
              <a:t>Artificial Intelligence</a:t>
            </a:r>
          </a:p>
          <a:p>
            <a:pPr marL="342900" indent="-342900">
              <a:buFont typeface="+mj-lt"/>
              <a:buAutoNum type="arabicPeriod"/>
            </a:pPr>
            <a:r>
              <a:rPr lang="en-US" dirty="0"/>
              <a:t>Standardization</a:t>
            </a:r>
          </a:p>
          <a:p>
            <a:pPr marL="342900" indent="-342900">
              <a:buFont typeface="+mj-lt"/>
              <a:buAutoNum type="arabicPeriod"/>
            </a:pPr>
            <a:r>
              <a:rPr lang="en-US" dirty="0"/>
              <a:t>Open-Source</a:t>
            </a:r>
          </a:p>
          <a:p>
            <a:pPr marL="342900" indent="-342900">
              <a:buFont typeface="+mj-lt"/>
              <a:buAutoNum type="arabicPeriod"/>
            </a:pPr>
            <a:r>
              <a:rPr lang="en-US" dirty="0"/>
              <a:t>Ruggedness</a:t>
            </a:r>
          </a:p>
          <a:p>
            <a:endParaRPr lang="en-US" dirty="0"/>
          </a:p>
        </p:txBody>
      </p:sp>
      <p:cxnSp>
        <p:nvCxnSpPr>
          <p:cNvPr id="6" name="Straight Arrow Connector 5">
            <a:extLst>
              <a:ext uri="{FF2B5EF4-FFF2-40B4-BE49-F238E27FC236}">
                <a16:creationId xmlns:a16="http://schemas.microsoft.com/office/drawing/2014/main" id="{A4342E35-F857-6669-498C-59F6AEA5B45D}"/>
              </a:ext>
            </a:extLst>
          </p:cNvPr>
          <p:cNvCxnSpPr/>
          <p:nvPr/>
        </p:nvCxnSpPr>
        <p:spPr>
          <a:xfrm>
            <a:off x="2301240" y="2621280"/>
            <a:ext cx="4953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4C9ADEDC-1909-CC59-8EEC-7501224565BA}"/>
              </a:ext>
            </a:extLst>
          </p:cNvPr>
          <p:cNvCxnSpPr/>
          <p:nvPr/>
        </p:nvCxnSpPr>
        <p:spPr>
          <a:xfrm>
            <a:off x="2301240" y="3139440"/>
            <a:ext cx="4953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1CB97D2D-220D-044F-3FE0-7A8E21E96460}"/>
              </a:ext>
            </a:extLst>
          </p:cNvPr>
          <p:cNvCxnSpPr>
            <a:cxnSpLocks/>
          </p:cNvCxnSpPr>
          <p:nvPr/>
        </p:nvCxnSpPr>
        <p:spPr>
          <a:xfrm>
            <a:off x="3291840" y="3611880"/>
            <a:ext cx="39624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A5BBD789-C4BB-8119-CCD5-72284FCDCE19}"/>
              </a:ext>
            </a:extLst>
          </p:cNvPr>
          <p:cNvCxnSpPr>
            <a:cxnSpLocks/>
          </p:cNvCxnSpPr>
          <p:nvPr/>
        </p:nvCxnSpPr>
        <p:spPr>
          <a:xfrm>
            <a:off x="3291840" y="4130040"/>
            <a:ext cx="39624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4F7007F0-BFB7-B1D9-0330-8E996E73F524}"/>
              </a:ext>
            </a:extLst>
          </p:cNvPr>
          <p:cNvCxnSpPr>
            <a:cxnSpLocks/>
          </p:cNvCxnSpPr>
          <p:nvPr/>
        </p:nvCxnSpPr>
        <p:spPr>
          <a:xfrm>
            <a:off x="3733800" y="4602480"/>
            <a:ext cx="352044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337FA03-259E-846D-6CAE-57774B305D04}"/>
              </a:ext>
            </a:extLst>
          </p:cNvPr>
          <p:cNvCxnSpPr/>
          <p:nvPr/>
        </p:nvCxnSpPr>
        <p:spPr>
          <a:xfrm>
            <a:off x="2682240" y="5105400"/>
            <a:ext cx="4572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052B778-CE90-CFD4-1DFF-FEA71F512863}"/>
              </a:ext>
            </a:extLst>
          </p:cNvPr>
          <p:cNvCxnSpPr/>
          <p:nvPr/>
        </p:nvCxnSpPr>
        <p:spPr>
          <a:xfrm flipH="1">
            <a:off x="2301240" y="5105400"/>
            <a:ext cx="4953000" cy="5181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2908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4">
            <a:extLst>
              <a:ext uri="{FF2B5EF4-FFF2-40B4-BE49-F238E27FC236}">
                <a16:creationId xmlns:a16="http://schemas.microsoft.com/office/drawing/2014/main" id="{16B067B1-F4E5-4FDF-813D-C9E872E80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colorful circles with text&#10;&#10;Description automatically generated">
            <a:extLst>
              <a:ext uri="{FF2B5EF4-FFF2-40B4-BE49-F238E27FC236}">
                <a16:creationId xmlns:a16="http://schemas.microsoft.com/office/drawing/2014/main" id="{5E116897-2981-F017-1045-6104FEAFD0A2}"/>
              </a:ext>
            </a:extLst>
          </p:cNvPr>
          <p:cNvPicPr>
            <a:picLocks noChangeAspect="1"/>
          </p:cNvPicPr>
          <p:nvPr/>
        </p:nvPicPr>
        <p:blipFill rotWithShape="1">
          <a:blip r:embed="rId3"/>
          <a:srcRect l="-2" t="3431" r="3" b="1340"/>
          <a:stretch/>
        </p:blipFill>
        <p:spPr>
          <a:xfrm>
            <a:off x="802642" y="289560"/>
            <a:ext cx="10586714" cy="6124624"/>
          </a:xfrm>
          <a:prstGeom prst="rect">
            <a:avLst/>
          </a:prstGeom>
        </p:spPr>
      </p:pic>
      <p:cxnSp>
        <p:nvCxnSpPr>
          <p:cNvPr id="17" name="Straight Connector 16">
            <a:extLst>
              <a:ext uri="{FF2B5EF4-FFF2-40B4-BE49-F238E27FC236}">
                <a16:creationId xmlns:a16="http://schemas.microsoft.com/office/drawing/2014/main" id="{F56AE1B2-3354-430B-9E05-2241C72EE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0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9363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24D8C-AA8F-A441-C1C9-5E36CFF4D599}"/>
              </a:ext>
            </a:extLst>
          </p:cNvPr>
          <p:cNvSpPr>
            <a:spLocks noGrp="1"/>
          </p:cNvSpPr>
          <p:nvPr>
            <p:ph type="title"/>
          </p:nvPr>
        </p:nvSpPr>
        <p:spPr>
          <a:xfrm>
            <a:off x="838199" y="0"/>
            <a:ext cx="10515600" cy="1325563"/>
          </a:xfrm>
        </p:spPr>
        <p:txBody>
          <a:bodyPr/>
          <a:lstStyle/>
          <a:p>
            <a:r>
              <a:rPr lang="en-US" dirty="0">
                <a:latin typeface="+mn-lt"/>
              </a:rPr>
              <a:t>Why is connectivity the issue? </a:t>
            </a:r>
          </a:p>
        </p:txBody>
      </p:sp>
      <p:sp>
        <p:nvSpPr>
          <p:cNvPr id="3" name="Content Placeholder 2">
            <a:extLst>
              <a:ext uri="{FF2B5EF4-FFF2-40B4-BE49-F238E27FC236}">
                <a16:creationId xmlns:a16="http://schemas.microsoft.com/office/drawing/2014/main" id="{5CC540EF-C119-6375-D2B5-653AC9C6DA58}"/>
              </a:ext>
            </a:extLst>
          </p:cNvPr>
          <p:cNvSpPr>
            <a:spLocks noGrp="1"/>
          </p:cNvSpPr>
          <p:nvPr>
            <p:ph idx="1"/>
          </p:nvPr>
        </p:nvSpPr>
        <p:spPr>
          <a:xfrm>
            <a:off x="314445" y="1325563"/>
            <a:ext cx="11563107" cy="4667250"/>
          </a:xfrm>
        </p:spPr>
        <p:txBody>
          <a:bodyPr>
            <a:normAutofit/>
          </a:bodyPr>
          <a:lstStyle/>
          <a:p>
            <a:pPr marL="514350" indent="-514350">
              <a:buFont typeface="+mj-lt"/>
              <a:buAutoNum type="arabicPeriod"/>
            </a:pPr>
            <a:r>
              <a:rPr lang="en-US" dirty="0"/>
              <a:t>Biggest problem in construction is labor.</a:t>
            </a:r>
          </a:p>
          <a:p>
            <a:pPr marL="514350" indent="-514350">
              <a:buFont typeface="+mj-lt"/>
              <a:buAutoNum type="arabicPeriod"/>
            </a:pPr>
            <a:r>
              <a:rPr lang="en-US" dirty="0"/>
              <a:t>Most common approaches to solution are incentivization and technology.</a:t>
            </a:r>
          </a:p>
          <a:p>
            <a:pPr marL="514350" indent="-514350">
              <a:buFont typeface="+mj-lt"/>
              <a:buAutoNum type="arabicPeriod"/>
            </a:pPr>
            <a:r>
              <a:rPr lang="en-US" dirty="0"/>
              <a:t>Incentivization is expensive and doesn’t help the lack of skilled labor.</a:t>
            </a:r>
          </a:p>
          <a:p>
            <a:pPr marL="514350" indent="-514350">
              <a:buFont typeface="+mj-lt"/>
              <a:buAutoNum type="arabicPeriod"/>
            </a:pPr>
            <a:r>
              <a:rPr lang="en-US" dirty="0"/>
              <a:t>Technology and computers are efficient, cheap, accurate, &amp; precise.</a:t>
            </a:r>
          </a:p>
          <a:p>
            <a:pPr marL="514350" indent="-514350">
              <a:buFont typeface="+mj-lt"/>
              <a:buAutoNum type="arabicPeriod"/>
            </a:pPr>
            <a:r>
              <a:rPr lang="en-US" dirty="0"/>
              <a:t>The problem with tech-integration is nearly always connectivity.</a:t>
            </a:r>
          </a:p>
          <a:p>
            <a:pPr marL="514350" indent="-514350">
              <a:buFont typeface="+mj-lt"/>
              <a:buAutoNum type="arabicPeriod"/>
            </a:pPr>
            <a:r>
              <a:rPr lang="en-US" dirty="0"/>
              <a:t>Thus, the biggest problem with technology in construction is the network.</a:t>
            </a:r>
          </a:p>
          <a:p>
            <a:r>
              <a:rPr lang="en-US" dirty="0"/>
              <a:t>Ex. even building the new football stadium in downtown Jacksonville, the network hindered the field crew’s ability, and they transferred data from the office.</a:t>
            </a:r>
          </a:p>
        </p:txBody>
      </p:sp>
    </p:spTree>
    <p:extLst>
      <p:ext uri="{BB962C8B-B14F-4D97-AF65-F5344CB8AC3E}">
        <p14:creationId xmlns:p14="http://schemas.microsoft.com/office/powerpoint/2010/main" val="2808192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33CD1-74B7-C189-BC5E-E91297D35CB1}"/>
              </a:ext>
            </a:extLst>
          </p:cNvPr>
          <p:cNvSpPr>
            <a:spLocks noGrp="1"/>
          </p:cNvSpPr>
          <p:nvPr>
            <p:ph type="title"/>
          </p:nvPr>
        </p:nvSpPr>
        <p:spPr>
          <a:xfrm>
            <a:off x="838200" y="2392045"/>
            <a:ext cx="10515600" cy="697359"/>
          </a:xfrm>
        </p:spPr>
        <p:txBody>
          <a:bodyPr/>
          <a:lstStyle/>
          <a:p>
            <a:r>
              <a:rPr lang="en-US" dirty="0">
                <a:latin typeface="+mn-lt"/>
              </a:rPr>
              <a:t>Answer: Complexity</a:t>
            </a:r>
          </a:p>
        </p:txBody>
      </p:sp>
      <p:sp>
        <p:nvSpPr>
          <p:cNvPr id="3" name="Content Placeholder 2">
            <a:extLst>
              <a:ext uri="{FF2B5EF4-FFF2-40B4-BE49-F238E27FC236}">
                <a16:creationId xmlns:a16="http://schemas.microsoft.com/office/drawing/2014/main" id="{9C1D94F7-97F2-A50B-9F54-1783871C7CDF}"/>
              </a:ext>
            </a:extLst>
          </p:cNvPr>
          <p:cNvSpPr>
            <a:spLocks noGrp="1"/>
          </p:cNvSpPr>
          <p:nvPr>
            <p:ph idx="1"/>
          </p:nvPr>
        </p:nvSpPr>
        <p:spPr>
          <a:xfrm>
            <a:off x="838200" y="3852545"/>
            <a:ext cx="10515600" cy="2289175"/>
          </a:xfrm>
        </p:spPr>
        <p:txBody>
          <a:bodyPr/>
          <a:lstStyle/>
          <a:p>
            <a:r>
              <a:rPr lang="en-US" dirty="0"/>
              <a:t>Job site: trades, materials, environment, equipment…</a:t>
            </a:r>
          </a:p>
          <a:p>
            <a:r>
              <a:rPr lang="en-US" b="1" dirty="0"/>
              <a:t>Business</a:t>
            </a:r>
            <a:r>
              <a:rPr lang="en-US" dirty="0"/>
              <a:t>: type, structure, owner requirements…</a:t>
            </a:r>
          </a:p>
          <a:p>
            <a:r>
              <a:rPr lang="en-US" b="1" dirty="0"/>
              <a:t>Network</a:t>
            </a:r>
            <a:r>
              <a:rPr lang="en-US" dirty="0"/>
              <a:t>: spectrum, protocol, hardware, software…</a:t>
            </a:r>
          </a:p>
        </p:txBody>
      </p:sp>
      <p:sp>
        <p:nvSpPr>
          <p:cNvPr id="4" name="Title 1">
            <a:extLst>
              <a:ext uri="{FF2B5EF4-FFF2-40B4-BE49-F238E27FC236}">
                <a16:creationId xmlns:a16="http://schemas.microsoft.com/office/drawing/2014/main" id="{5C066FC9-A2E2-8B17-7EC6-CE6553DEBB0A}"/>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mn-lt"/>
              </a:rPr>
              <a:t>Why is connectivity the issue? </a:t>
            </a:r>
          </a:p>
        </p:txBody>
      </p:sp>
    </p:spTree>
    <p:extLst>
      <p:ext uri="{BB962C8B-B14F-4D97-AF65-F5344CB8AC3E}">
        <p14:creationId xmlns:p14="http://schemas.microsoft.com/office/powerpoint/2010/main" val="1135944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nstruction site with cranes and construction equipment&#10;&#10;Description automatically generated">
            <a:extLst>
              <a:ext uri="{FF2B5EF4-FFF2-40B4-BE49-F238E27FC236}">
                <a16:creationId xmlns:a16="http://schemas.microsoft.com/office/drawing/2014/main" id="{9BFEF83A-5300-25EB-3766-D9755DD954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1124" y="0"/>
            <a:ext cx="8469751" cy="6858000"/>
          </a:xfrm>
          <a:prstGeom prst="rect">
            <a:avLst/>
          </a:prstGeom>
        </p:spPr>
      </p:pic>
    </p:spTree>
    <p:extLst>
      <p:ext uri="{BB962C8B-B14F-4D97-AF65-F5344CB8AC3E}">
        <p14:creationId xmlns:p14="http://schemas.microsoft.com/office/powerpoint/2010/main" val="762677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39974-AA6B-3122-1E57-86BC45BED02F}"/>
              </a:ext>
            </a:extLst>
          </p:cNvPr>
          <p:cNvSpPr>
            <a:spLocks noGrp="1"/>
          </p:cNvSpPr>
          <p:nvPr>
            <p:ph type="title"/>
          </p:nvPr>
        </p:nvSpPr>
        <p:spPr/>
        <p:txBody>
          <a:bodyPr/>
          <a:lstStyle/>
          <a:p>
            <a:r>
              <a:rPr lang="en-US" dirty="0">
                <a:latin typeface="+mn-lt"/>
              </a:rPr>
              <a:t>Problems</a:t>
            </a:r>
          </a:p>
        </p:txBody>
      </p:sp>
    </p:spTree>
    <p:extLst>
      <p:ext uri="{BB962C8B-B14F-4D97-AF65-F5344CB8AC3E}">
        <p14:creationId xmlns:p14="http://schemas.microsoft.com/office/powerpoint/2010/main" val="265544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a cell phone&#10;&#10;Description automatically generated">
            <a:extLst>
              <a:ext uri="{FF2B5EF4-FFF2-40B4-BE49-F238E27FC236}">
                <a16:creationId xmlns:a16="http://schemas.microsoft.com/office/drawing/2014/main" id="{771140A4-A429-909A-3791-C793F10DE564}"/>
              </a:ext>
            </a:extLst>
          </p:cNvPr>
          <p:cNvPicPr>
            <a:picLocks noChangeAspect="1"/>
          </p:cNvPicPr>
          <p:nvPr/>
        </p:nvPicPr>
        <p:blipFill rotWithShape="1">
          <a:blip r:embed="rId3">
            <a:extLst>
              <a:ext uri="{28A0092B-C50C-407E-A947-70E740481C1C}">
                <a14:useLocalDpi xmlns:a14="http://schemas.microsoft.com/office/drawing/2010/main" val="0"/>
              </a:ext>
            </a:extLst>
          </a:blip>
          <a:srcRect l="8544" t="10373" r="6487"/>
          <a:stretch/>
        </p:blipFill>
        <p:spPr>
          <a:xfrm>
            <a:off x="731945" y="868100"/>
            <a:ext cx="10728109" cy="5835696"/>
          </a:xfrm>
          <a:prstGeom prst="rect">
            <a:avLst/>
          </a:prstGeom>
        </p:spPr>
      </p:pic>
      <p:sp>
        <p:nvSpPr>
          <p:cNvPr id="6" name="TextBox 5">
            <a:extLst>
              <a:ext uri="{FF2B5EF4-FFF2-40B4-BE49-F238E27FC236}">
                <a16:creationId xmlns:a16="http://schemas.microsoft.com/office/drawing/2014/main" id="{7824FE40-1BBC-407A-D303-D6E39A4A4062}"/>
              </a:ext>
            </a:extLst>
          </p:cNvPr>
          <p:cNvSpPr txBox="1"/>
          <p:nvPr/>
        </p:nvSpPr>
        <p:spPr>
          <a:xfrm>
            <a:off x="9418320" y="2214880"/>
            <a:ext cx="1564640" cy="292388"/>
          </a:xfrm>
          <a:prstGeom prst="rect">
            <a:avLst/>
          </a:prstGeom>
          <a:solidFill>
            <a:schemeClr val="bg1"/>
          </a:solidFill>
        </p:spPr>
        <p:txBody>
          <a:bodyPr wrap="square" rtlCol="0">
            <a:spAutoFit/>
          </a:bodyPr>
          <a:lstStyle/>
          <a:p>
            <a:r>
              <a:rPr lang="en-US" sz="1300" dirty="0"/>
              <a:t>Network Purchase</a:t>
            </a:r>
          </a:p>
        </p:txBody>
      </p:sp>
      <p:sp>
        <p:nvSpPr>
          <p:cNvPr id="7" name="Title 1">
            <a:extLst>
              <a:ext uri="{FF2B5EF4-FFF2-40B4-BE49-F238E27FC236}">
                <a16:creationId xmlns:a16="http://schemas.microsoft.com/office/drawing/2014/main" id="{ED3AF468-1870-E231-B3DF-0E42AC73F8CD}"/>
              </a:ext>
            </a:extLst>
          </p:cNvPr>
          <p:cNvSpPr>
            <a:spLocks noGrp="1"/>
          </p:cNvSpPr>
          <p:nvPr>
            <p:ph type="title"/>
          </p:nvPr>
        </p:nvSpPr>
        <p:spPr>
          <a:xfrm>
            <a:off x="838199" y="0"/>
            <a:ext cx="10515600" cy="1325563"/>
          </a:xfrm>
        </p:spPr>
        <p:txBody>
          <a:bodyPr/>
          <a:lstStyle/>
          <a:p>
            <a:r>
              <a:rPr lang="en-US" dirty="0">
                <a:latin typeface="+mn-lt"/>
              </a:rPr>
              <a:t>PROBLEMS: 1.) Labor</a:t>
            </a:r>
          </a:p>
        </p:txBody>
      </p:sp>
    </p:spTree>
    <p:extLst>
      <p:ext uri="{BB962C8B-B14F-4D97-AF65-F5344CB8AC3E}">
        <p14:creationId xmlns:p14="http://schemas.microsoft.com/office/powerpoint/2010/main" val="4042340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80712BE-F605-606F-F307-BC449339566E}"/>
              </a:ext>
            </a:extLst>
          </p:cNvPr>
          <p:cNvPicPr>
            <a:picLocks noChangeAspect="1"/>
          </p:cNvPicPr>
          <p:nvPr/>
        </p:nvPicPr>
        <p:blipFill>
          <a:blip r:embed="rId3"/>
          <a:stretch>
            <a:fillRect/>
          </a:stretch>
        </p:blipFill>
        <p:spPr>
          <a:xfrm>
            <a:off x="631031" y="540067"/>
            <a:ext cx="10929938" cy="6317933"/>
          </a:xfrm>
          <a:prstGeom prst="rect">
            <a:avLst/>
          </a:prstGeom>
        </p:spPr>
      </p:pic>
      <p:sp>
        <p:nvSpPr>
          <p:cNvPr id="5" name="Rectangle: Rounded Corners 4">
            <a:extLst>
              <a:ext uri="{FF2B5EF4-FFF2-40B4-BE49-F238E27FC236}">
                <a16:creationId xmlns:a16="http://schemas.microsoft.com/office/drawing/2014/main" id="{04B97C10-09D7-3917-F761-146C62D10D66}"/>
              </a:ext>
            </a:extLst>
          </p:cNvPr>
          <p:cNvSpPr/>
          <p:nvPr/>
        </p:nvSpPr>
        <p:spPr>
          <a:xfrm>
            <a:off x="200629" y="706056"/>
            <a:ext cx="11790744" cy="6151944"/>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3DAF941-8663-7433-C5E4-11ADA0B9CDEB}"/>
              </a:ext>
            </a:extLst>
          </p:cNvPr>
          <p:cNvSpPr txBox="1"/>
          <p:nvPr/>
        </p:nvSpPr>
        <p:spPr>
          <a:xfrm>
            <a:off x="2837031" y="21058"/>
            <a:ext cx="6517938" cy="646331"/>
          </a:xfrm>
          <a:prstGeom prst="rect">
            <a:avLst/>
          </a:prstGeom>
          <a:noFill/>
        </p:spPr>
        <p:txBody>
          <a:bodyPr wrap="none" rtlCol="0">
            <a:spAutoFit/>
          </a:bodyPr>
          <a:lstStyle/>
          <a:p>
            <a:r>
              <a:rPr lang="en-US" sz="3600" dirty="0"/>
              <a:t>Construction Company Ecosystem</a:t>
            </a:r>
          </a:p>
        </p:txBody>
      </p:sp>
    </p:spTree>
    <p:extLst>
      <p:ext uri="{BB962C8B-B14F-4D97-AF65-F5344CB8AC3E}">
        <p14:creationId xmlns:p14="http://schemas.microsoft.com/office/powerpoint/2010/main" val="3438115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a computer hardware business&#10;&#10;Description automatically generated">
            <a:extLst>
              <a:ext uri="{FF2B5EF4-FFF2-40B4-BE49-F238E27FC236}">
                <a16:creationId xmlns:a16="http://schemas.microsoft.com/office/drawing/2014/main" id="{9E00207A-8EF7-F707-04E3-CC95477BE7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043" y="2776608"/>
            <a:ext cx="11741914" cy="2767824"/>
          </a:xfrm>
          <a:prstGeom prst="rect">
            <a:avLst/>
          </a:prstGeom>
        </p:spPr>
      </p:pic>
      <p:sp>
        <p:nvSpPr>
          <p:cNvPr id="6" name="Title 1">
            <a:extLst>
              <a:ext uri="{FF2B5EF4-FFF2-40B4-BE49-F238E27FC236}">
                <a16:creationId xmlns:a16="http://schemas.microsoft.com/office/drawing/2014/main" id="{0AE5C006-69C4-7EEC-790B-CA022F17D735}"/>
              </a:ext>
            </a:extLst>
          </p:cNvPr>
          <p:cNvSpPr txBox="1">
            <a:spLocks/>
          </p:cNvSpPr>
          <p:nvPr/>
        </p:nvSpPr>
        <p:spPr>
          <a:xfrm>
            <a:off x="838200" y="109664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mn-lt"/>
              </a:rPr>
              <a:t>How is a network or technology incorporated into a construction site?</a:t>
            </a:r>
          </a:p>
        </p:txBody>
      </p:sp>
    </p:spTree>
    <p:extLst>
      <p:ext uri="{BB962C8B-B14F-4D97-AF65-F5344CB8AC3E}">
        <p14:creationId xmlns:p14="http://schemas.microsoft.com/office/powerpoint/2010/main" val="3136031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FC3427F-69E7-1380-F2A7-9809D1045025}"/>
              </a:ext>
            </a:extLst>
          </p:cNvPr>
          <p:cNvPicPr>
            <a:picLocks noChangeAspect="1"/>
          </p:cNvPicPr>
          <p:nvPr/>
        </p:nvPicPr>
        <p:blipFill>
          <a:blip r:embed="rId3"/>
          <a:stretch>
            <a:fillRect/>
          </a:stretch>
        </p:blipFill>
        <p:spPr>
          <a:xfrm>
            <a:off x="579024" y="5859887"/>
            <a:ext cx="3982006" cy="600159"/>
          </a:xfrm>
          <a:prstGeom prst="rect">
            <a:avLst/>
          </a:prstGeom>
        </p:spPr>
      </p:pic>
      <p:pic>
        <p:nvPicPr>
          <p:cNvPr id="7" name="Picture 6">
            <a:extLst>
              <a:ext uri="{FF2B5EF4-FFF2-40B4-BE49-F238E27FC236}">
                <a16:creationId xmlns:a16="http://schemas.microsoft.com/office/drawing/2014/main" id="{5BAC9ED3-C7E9-EF5F-BC54-FA9E1F8485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560" y="1394460"/>
            <a:ext cx="5425440" cy="4069080"/>
          </a:xfrm>
          <a:prstGeom prst="rect">
            <a:avLst/>
          </a:prstGeom>
        </p:spPr>
      </p:pic>
      <p:pic>
        <p:nvPicPr>
          <p:cNvPr id="9" name="Picture 8">
            <a:extLst>
              <a:ext uri="{FF2B5EF4-FFF2-40B4-BE49-F238E27FC236}">
                <a16:creationId xmlns:a16="http://schemas.microsoft.com/office/drawing/2014/main" id="{3DEED856-E3CA-9333-0A31-2C0FE7E216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1394460"/>
            <a:ext cx="5425440" cy="4069080"/>
          </a:xfrm>
          <a:prstGeom prst="rect">
            <a:avLst/>
          </a:prstGeom>
        </p:spPr>
      </p:pic>
      <p:sp>
        <p:nvSpPr>
          <p:cNvPr id="10" name="Title 1">
            <a:extLst>
              <a:ext uri="{FF2B5EF4-FFF2-40B4-BE49-F238E27FC236}">
                <a16:creationId xmlns:a16="http://schemas.microsoft.com/office/drawing/2014/main" id="{FC155922-6BF1-9CAD-696E-695730151EA5}"/>
              </a:ext>
            </a:extLst>
          </p:cNvPr>
          <p:cNvSpPr>
            <a:spLocks noGrp="1"/>
          </p:cNvSpPr>
          <p:nvPr>
            <p:ph type="title"/>
          </p:nvPr>
        </p:nvSpPr>
        <p:spPr>
          <a:xfrm>
            <a:off x="838200" y="365125"/>
            <a:ext cx="10515600" cy="1325563"/>
          </a:xfrm>
        </p:spPr>
        <p:txBody>
          <a:bodyPr/>
          <a:lstStyle/>
          <a:p>
            <a:r>
              <a:rPr lang="en-US" dirty="0">
                <a:latin typeface="+mn-lt"/>
              </a:rPr>
              <a:t>PROBLEMS: 2.) Power</a:t>
            </a:r>
          </a:p>
        </p:txBody>
      </p:sp>
      <p:sp>
        <p:nvSpPr>
          <p:cNvPr id="11" name="Oval 10">
            <a:extLst>
              <a:ext uri="{FF2B5EF4-FFF2-40B4-BE49-F238E27FC236}">
                <a16:creationId xmlns:a16="http://schemas.microsoft.com/office/drawing/2014/main" id="{BF59F74D-3EBD-C259-0B1F-A0B4F645C249}"/>
              </a:ext>
            </a:extLst>
          </p:cNvPr>
          <p:cNvSpPr/>
          <p:nvPr/>
        </p:nvSpPr>
        <p:spPr>
          <a:xfrm>
            <a:off x="1661160" y="1965960"/>
            <a:ext cx="1127760" cy="11277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A3229F4E-B6D7-542C-E641-C51A3037AA25}"/>
              </a:ext>
            </a:extLst>
          </p:cNvPr>
          <p:cNvSpPr/>
          <p:nvPr/>
        </p:nvSpPr>
        <p:spPr>
          <a:xfrm>
            <a:off x="2956560" y="1485900"/>
            <a:ext cx="1127760" cy="11277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4F1F6BC2-251A-80F8-14BD-50AA6F30ACA7}"/>
              </a:ext>
            </a:extLst>
          </p:cNvPr>
          <p:cNvSpPr/>
          <p:nvPr/>
        </p:nvSpPr>
        <p:spPr>
          <a:xfrm>
            <a:off x="3398520" y="3042836"/>
            <a:ext cx="1783080" cy="17830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BE3430FD-7A9D-A381-FDDB-00A560B194CD}"/>
              </a:ext>
            </a:extLst>
          </p:cNvPr>
          <p:cNvSpPr/>
          <p:nvPr/>
        </p:nvSpPr>
        <p:spPr>
          <a:xfrm>
            <a:off x="7086600" y="1027906"/>
            <a:ext cx="1127760" cy="11277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ABD06DB6-0B9C-352D-138C-0AB73E3D2BA3}"/>
              </a:ext>
            </a:extLst>
          </p:cNvPr>
          <p:cNvSpPr/>
          <p:nvPr/>
        </p:nvSpPr>
        <p:spPr>
          <a:xfrm>
            <a:off x="9646920" y="3370496"/>
            <a:ext cx="1127760" cy="11277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880AE2B2-8C2E-8A12-694E-5A719BEB7BAF}"/>
              </a:ext>
            </a:extLst>
          </p:cNvPr>
          <p:cNvCxnSpPr>
            <a:cxnSpLocks/>
            <a:stCxn id="11" idx="4"/>
          </p:cNvCxnSpPr>
          <p:nvPr/>
        </p:nvCxnSpPr>
        <p:spPr>
          <a:xfrm>
            <a:off x="2225040" y="3093720"/>
            <a:ext cx="2682240" cy="309907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B30312B-927B-A299-3AD0-B3606A3F484E}"/>
              </a:ext>
            </a:extLst>
          </p:cNvPr>
          <p:cNvCxnSpPr>
            <a:cxnSpLocks/>
            <a:stCxn id="15" idx="3"/>
          </p:cNvCxnSpPr>
          <p:nvPr/>
        </p:nvCxnSpPr>
        <p:spPr>
          <a:xfrm flipH="1">
            <a:off x="4989087" y="4333099"/>
            <a:ext cx="4822990" cy="185969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1B97F7C-2761-2CE1-DA79-367D7F85CE35}"/>
              </a:ext>
            </a:extLst>
          </p:cNvPr>
          <p:cNvCxnSpPr>
            <a:cxnSpLocks/>
            <a:endCxn id="13" idx="7"/>
          </p:cNvCxnSpPr>
          <p:nvPr/>
        </p:nvCxnSpPr>
        <p:spPr>
          <a:xfrm flipH="1">
            <a:off x="4920474" y="2941320"/>
            <a:ext cx="261126" cy="36264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8B3BF361-5EA8-4DC1-E630-B2AAE8CAA95F}"/>
              </a:ext>
            </a:extLst>
          </p:cNvPr>
          <p:cNvCxnSpPr>
            <a:cxnSpLocks/>
            <a:endCxn id="12" idx="6"/>
          </p:cNvCxnSpPr>
          <p:nvPr/>
        </p:nvCxnSpPr>
        <p:spPr>
          <a:xfrm flipH="1">
            <a:off x="4084320" y="390282"/>
            <a:ext cx="4648200" cy="165949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644CB2A-AC61-1197-0A35-26686778A070}"/>
              </a:ext>
            </a:extLst>
          </p:cNvPr>
          <p:cNvCxnSpPr>
            <a:cxnSpLocks/>
            <a:endCxn id="14" idx="7"/>
          </p:cNvCxnSpPr>
          <p:nvPr/>
        </p:nvCxnSpPr>
        <p:spPr>
          <a:xfrm flipH="1">
            <a:off x="8049203" y="502920"/>
            <a:ext cx="683317" cy="69014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3ACF529C-EB4B-C016-CAAF-A957EA713C4B}"/>
              </a:ext>
            </a:extLst>
          </p:cNvPr>
          <p:cNvSpPr txBox="1"/>
          <p:nvPr/>
        </p:nvSpPr>
        <p:spPr>
          <a:xfrm>
            <a:off x="8765483" y="128329"/>
            <a:ext cx="1284326" cy="523220"/>
          </a:xfrm>
          <a:prstGeom prst="rect">
            <a:avLst/>
          </a:prstGeom>
          <a:noFill/>
        </p:spPr>
        <p:txBody>
          <a:bodyPr wrap="none" rtlCol="0">
            <a:spAutoFit/>
          </a:bodyPr>
          <a:lstStyle/>
          <a:p>
            <a:r>
              <a:rPr lang="en-US" sz="2800" dirty="0">
                <a:solidFill>
                  <a:srgbClr val="FF0000"/>
                </a:solidFill>
              </a:rPr>
              <a:t>Cellular</a:t>
            </a:r>
          </a:p>
        </p:txBody>
      </p:sp>
      <p:sp>
        <p:nvSpPr>
          <p:cNvPr id="33" name="TextBox 32">
            <a:extLst>
              <a:ext uri="{FF2B5EF4-FFF2-40B4-BE49-F238E27FC236}">
                <a16:creationId xmlns:a16="http://schemas.microsoft.com/office/drawing/2014/main" id="{D870E37D-2BC7-D2B8-EA3C-2C8418D02A15}"/>
              </a:ext>
            </a:extLst>
          </p:cNvPr>
          <p:cNvSpPr txBox="1"/>
          <p:nvPr/>
        </p:nvSpPr>
        <p:spPr>
          <a:xfrm>
            <a:off x="4515310" y="2458215"/>
            <a:ext cx="1351845" cy="523220"/>
          </a:xfrm>
          <a:prstGeom prst="rect">
            <a:avLst/>
          </a:prstGeom>
          <a:noFill/>
        </p:spPr>
        <p:txBody>
          <a:bodyPr wrap="none" rtlCol="0">
            <a:spAutoFit/>
          </a:bodyPr>
          <a:lstStyle/>
          <a:p>
            <a:r>
              <a:rPr lang="en-US" sz="2800" dirty="0">
                <a:solidFill>
                  <a:srgbClr val="FF0000"/>
                </a:solidFill>
              </a:rPr>
              <a:t>Satellite</a:t>
            </a:r>
          </a:p>
        </p:txBody>
      </p:sp>
      <p:sp>
        <p:nvSpPr>
          <p:cNvPr id="34" name="TextBox 33">
            <a:extLst>
              <a:ext uri="{FF2B5EF4-FFF2-40B4-BE49-F238E27FC236}">
                <a16:creationId xmlns:a16="http://schemas.microsoft.com/office/drawing/2014/main" id="{7F88C95B-0D0B-51B9-74C8-BE82447AF611}"/>
              </a:ext>
            </a:extLst>
          </p:cNvPr>
          <p:cNvSpPr txBox="1"/>
          <p:nvPr/>
        </p:nvSpPr>
        <p:spPr>
          <a:xfrm>
            <a:off x="4700699" y="6192795"/>
            <a:ext cx="2389180" cy="523220"/>
          </a:xfrm>
          <a:prstGeom prst="rect">
            <a:avLst/>
          </a:prstGeom>
          <a:noFill/>
        </p:spPr>
        <p:txBody>
          <a:bodyPr wrap="none" rtlCol="0">
            <a:spAutoFit/>
          </a:bodyPr>
          <a:lstStyle/>
          <a:p>
            <a:r>
              <a:rPr lang="en-US" sz="2800" dirty="0">
                <a:solidFill>
                  <a:srgbClr val="FF0000"/>
                </a:solidFill>
              </a:rPr>
              <a:t>Signal Boosters</a:t>
            </a:r>
          </a:p>
        </p:txBody>
      </p:sp>
    </p:spTree>
    <p:extLst>
      <p:ext uri="{BB962C8B-B14F-4D97-AF65-F5344CB8AC3E}">
        <p14:creationId xmlns:p14="http://schemas.microsoft.com/office/powerpoint/2010/main" val="3925585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33CD1-74B7-C189-BC5E-E91297D35CB1}"/>
              </a:ext>
            </a:extLst>
          </p:cNvPr>
          <p:cNvSpPr>
            <a:spLocks noGrp="1"/>
          </p:cNvSpPr>
          <p:nvPr>
            <p:ph type="title"/>
          </p:nvPr>
        </p:nvSpPr>
        <p:spPr>
          <a:xfrm>
            <a:off x="838200" y="1736725"/>
            <a:ext cx="10515600" cy="697359"/>
          </a:xfrm>
        </p:spPr>
        <p:txBody>
          <a:bodyPr/>
          <a:lstStyle/>
          <a:p>
            <a:r>
              <a:rPr lang="en-US" dirty="0">
                <a:latin typeface="+mn-lt"/>
              </a:rPr>
              <a:t>Answer: Complexity</a:t>
            </a:r>
          </a:p>
        </p:txBody>
      </p:sp>
      <p:sp>
        <p:nvSpPr>
          <p:cNvPr id="3" name="Content Placeholder 2">
            <a:extLst>
              <a:ext uri="{FF2B5EF4-FFF2-40B4-BE49-F238E27FC236}">
                <a16:creationId xmlns:a16="http://schemas.microsoft.com/office/drawing/2014/main" id="{9C1D94F7-97F2-A50B-9F54-1783871C7CDF}"/>
              </a:ext>
            </a:extLst>
          </p:cNvPr>
          <p:cNvSpPr>
            <a:spLocks noGrp="1"/>
          </p:cNvSpPr>
          <p:nvPr>
            <p:ph idx="1"/>
          </p:nvPr>
        </p:nvSpPr>
        <p:spPr>
          <a:xfrm>
            <a:off x="838200" y="3197225"/>
            <a:ext cx="10515600" cy="2289175"/>
          </a:xfrm>
        </p:spPr>
        <p:txBody>
          <a:bodyPr/>
          <a:lstStyle/>
          <a:p>
            <a:r>
              <a:rPr lang="en-US" strike="sngStrike" dirty="0"/>
              <a:t>Job site: trades, materials, environment, equipment…</a:t>
            </a:r>
          </a:p>
          <a:p>
            <a:r>
              <a:rPr lang="en-US" b="1" strike="sngStrike" dirty="0"/>
              <a:t>Business</a:t>
            </a:r>
            <a:r>
              <a:rPr lang="en-US" strike="sngStrike" dirty="0"/>
              <a:t>: type, structure, owner requirements…</a:t>
            </a:r>
          </a:p>
          <a:p>
            <a:r>
              <a:rPr lang="en-US" b="1" dirty="0"/>
              <a:t>Network</a:t>
            </a:r>
            <a:r>
              <a:rPr lang="en-US" dirty="0"/>
              <a:t>: data-allocation, protocol, spectrum, hardware, software…</a:t>
            </a:r>
          </a:p>
        </p:txBody>
      </p:sp>
      <p:sp>
        <p:nvSpPr>
          <p:cNvPr id="4" name="Title 1">
            <a:extLst>
              <a:ext uri="{FF2B5EF4-FFF2-40B4-BE49-F238E27FC236}">
                <a16:creationId xmlns:a16="http://schemas.microsoft.com/office/drawing/2014/main" id="{5C066FC9-A2E2-8B17-7EC6-CE6553DEBB0A}"/>
              </a:ext>
            </a:extLst>
          </p:cNvPr>
          <p:cNvSpPr txBox="1">
            <a:spLocks/>
          </p:cNvSpPr>
          <p:nvPr/>
        </p:nvSpPr>
        <p:spPr>
          <a:xfrm>
            <a:off x="838200" y="5349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mn-lt"/>
              </a:rPr>
              <a:t>Why is connectivity the issue? </a:t>
            </a:r>
          </a:p>
        </p:txBody>
      </p:sp>
    </p:spTree>
    <p:extLst>
      <p:ext uri="{BB962C8B-B14F-4D97-AF65-F5344CB8AC3E}">
        <p14:creationId xmlns:p14="http://schemas.microsoft.com/office/powerpoint/2010/main" val="3950463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a:extLst>
              <a:ext uri="{FF2B5EF4-FFF2-40B4-BE49-F238E27FC236}">
                <a16:creationId xmlns:a16="http://schemas.microsoft.com/office/drawing/2014/main" id="{F817CCA5-16D9-5014-F95E-45D0F446D24B}"/>
              </a:ext>
            </a:extLst>
          </p:cNvPr>
          <p:cNvGraphicFramePr>
            <a:graphicFrameLocks noChangeAspect="1"/>
          </p:cNvGraphicFramePr>
          <p:nvPr>
            <p:extLst>
              <p:ext uri="{D42A27DB-BD31-4B8C-83A1-F6EECF244321}">
                <p14:modId xmlns:p14="http://schemas.microsoft.com/office/powerpoint/2010/main" val="3031041770"/>
              </p:ext>
            </p:extLst>
          </p:nvPr>
        </p:nvGraphicFramePr>
        <p:xfrm>
          <a:off x="501825" y="737992"/>
          <a:ext cx="11188350" cy="5494204"/>
        </p:xfrm>
        <a:graphic>
          <a:graphicData uri="http://schemas.openxmlformats.org/presentationml/2006/ole">
            <mc:AlternateContent xmlns:mc="http://schemas.openxmlformats.org/markup-compatibility/2006">
              <mc:Choice xmlns:v="urn:schemas-microsoft-com:vml" Requires="v">
                <p:oleObj name="Worksheet" r:id="rId3" imgW="6393343" imgH="3139545" progId="Excel.Sheet.12">
                  <p:embed/>
                </p:oleObj>
              </mc:Choice>
              <mc:Fallback>
                <p:oleObj name="Worksheet" r:id="rId3" imgW="6393343" imgH="3139545" progId="Excel.Sheet.12">
                  <p:embed/>
                  <p:pic>
                    <p:nvPicPr>
                      <p:cNvPr id="0" name=""/>
                      <p:cNvPicPr/>
                      <p:nvPr/>
                    </p:nvPicPr>
                    <p:blipFill>
                      <a:blip r:embed="rId4"/>
                      <a:stretch>
                        <a:fillRect/>
                      </a:stretch>
                    </p:blipFill>
                    <p:spPr>
                      <a:xfrm>
                        <a:off x="501825" y="737992"/>
                        <a:ext cx="11188350" cy="5494204"/>
                      </a:xfrm>
                      <a:prstGeom prst="rect">
                        <a:avLst/>
                      </a:prstGeom>
                    </p:spPr>
                  </p:pic>
                </p:oleObj>
              </mc:Fallback>
            </mc:AlternateContent>
          </a:graphicData>
        </a:graphic>
      </p:graphicFrame>
      <p:sp>
        <p:nvSpPr>
          <p:cNvPr id="10" name="Right Brace 9">
            <a:extLst>
              <a:ext uri="{FF2B5EF4-FFF2-40B4-BE49-F238E27FC236}">
                <a16:creationId xmlns:a16="http://schemas.microsoft.com/office/drawing/2014/main" id="{73956110-2AE6-D30F-62B4-166869AEED42}"/>
              </a:ext>
            </a:extLst>
          </p:cNvPr>
          <p:cNvSpPr/>
          <p:nvPr/>
        </p:nvSpPr>
        <p:spPr>
          <a:xfrm>
            <a:off x="9057910" y="4572398"/>
            <a:ext cx="549151" cy="143119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1" name="Picture 10">
            <a:extLst>
              <a:ext uri="{FF2B5EF4-FFF2-40B4-BE49-F238E27FC236}">
                <a16:creationId xmlns:a16="http://schemas.microsoft.com/office/drawing/2014/main" id="{2F124A65-60E5-40EF-E794-270A0D6A210C}"/>
              </a:ext>
            </a:extLst>
          </p:cNvPr>
          <p:cNvPicPr>
            <a:picLocks noChangeAspect="1"/>
          </p:cNvPicPr>
          <p:nvPr/>
        </p:nvPicPr>
        <p:blipFill>
          <a:blip r:embed="rId5"/>
          <a:stretch>
            <a:fillRect/>
          </a:stretch>
        </p:blipFill>
        <p:spPr>
          <a:xfrm>
            <a:off x="3861157" y="6232196"/>
            <a:ext cx="3982006" cy="600159"/>
          </a:xfrm>
          <a:prstGeom prst="rect">
            <a:avLst/>
          </a:prstGeom>
        </p:spPr>
      </p:pic>
      <p:sp>
        <p:nvSpPr>
          <p:cNvPr id="12" name="Title 1">
            <a:extLst>
              <a:ext uri="{FF2B5EF4-FFF2-40B4-BE49-F238E27FC236}">
                <a16:creationId xmlns:a16="http://schemas.microsoft.com/office/drawing/2014/main" id="{15A435D8-C423-8D6D-ADD8-FF3BC01CF1B3}"/>
              </a:ext>
            </a:extLst>
          </p:cNvPr>
          <p:cNvSpPr>
            <a:spLocks noGrp="1"/>
          </p:cNvSpPr>
          <p:nvPr>
            <p:ph type="title"/>
          </p:nvPr>
        </p:nvSpPr>
        <p:spPr>
          <a:xfrm>
            <a:off x="838200" y="-274955"/>
            <a:ext cx="10515600" cy="1325563"/>
          </a:xfrm>
        </p:spPr>
        <p:txBody>
          <a:bodyPr/>
          <a:lstStyle/>
          <a:p>
            <a:pPr algn="ctr"/>
            <a:r>
              <a:rPr lang="en-US" b="1" dirty="0"/>
              <a:t>PROBLEMS: 3.) Connectivity</a:t>
            </a:r>
          </a:p>
        </p:txBody>
      </p:sp>
    </p:spTree>
    <p:extLst>
      <p:ext uri="{BB962C8B-B14F-4D97-AF65-F5344CB8AC3E}">
        <p14:creationId xmlns:p14="http://schemas.microsoft.com/office/powerpoint/2010/main" val="3568506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5119CDA-E37B-A70E-BF96-D7E8B5612F95}"/>
              </a:ext>
            </a:extLst>
          </p:cNvPr>
          <p:cNvPicPr>
            <a:picLocks noChangeAspect="1"/>
          </p:cNvPicPr>
          <p:nvPr/>
        </p:nvPicPr>
        <p:blipFill>
          <a:blip r:embed="rId3"/>
          <a:stretch>
            <a:fillRect/>
          </a:stretch>
        </p:blipFill>
        <p:spPr>
          <a:xfrm>
            <a:off x="373262" y="180259"/>
            <a:ext cx="11445476" cy="6497482"/>
          </a:xfrm>
          <a:prstGeom prst="rect">
            <a:avLst/>
          </a:prstGeom>
        </p:spPr>
      </p:pic>
    </p:spTree>
    <p:extLst>
      <p:ext uri="{BB962C8B-B14F-4D97-AF65-F5344CB8AC3E}">
        <p14:creationId xmlns:p14="http://schemas.microsoft.com/office/powerpoint/2010/main" val="3948842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E22F616-C3C7-FA51-0818-F4418D0C3EEB}"/>
              </a:ext>
            </a:extLst>
          </p:cNvPr>
          <p:cNvPicPr>
            <a:picLocks noChangeAspect="1"/>
          </p:cNvPicPr>
          <p:nvPr/>
        </p:nvPicPr>
        <p:blipFill>
          <a:blip r:embed="rId3"/>
          <a:stretch>
            <a:fillRect/>
          </a:stretch>
        </p:blipFill>
        <p:spPr>
          <a:xfrm>
            <a:off x="3637230" y="0"/>
            <a:ext cx="6893350" cy="6858000"/>
          </a:xfrm>
          <a:prstGeom prst="rect">
            <a:avLst/>
          </a:prstGeom>
        </p:spPr>
      </p:pic>
      <p:sp>
        <p:nvSpPr>
          <p:cNvPr id="7" name="Right Brace 6">
            <a:extLst>
              <a:ext uri="{FF2B5EF4-FFF2-40B4-BE49-F238E27FC236}">
                <a16:creationId xmlns:a16="http://schemas.microsoft.com/office/drawing/2014/main" id="{AA1B42A6-4D03-DD36-E3C5-4E6788D4DB24}"/>
              </a:ext>
            </a:extLst>
          </p:cNvPr>
          <p:cNvSpPr/>
          <p:nvPr/>
        </p:nvSpPr>
        <p:spPr>
          <a:xfrm>
            <a:off x="10530580" y="4114800"/>
            <a:ext cx="677090" cy="255494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Right Brace 7">
            <a:extLst>
              <a:ext uri="{FF2B5EF4-FFF2-40B4-BE49-F238E27FC236}">
                <a16:creationId xmlns:a16="http://schemas.microsoft.com/office/drawing/2014/main" id="{9616DD73-E04A-5E9F-29BF-DFA0C9041144}"/>
              </a:ext>
            </a:extLst>
          </p:cNvPr>
          <p:cNvSpPr/>
          <p:nvPr/>
        </p:nvSpPr>
        <p:spPr>
          <a:xfrm>
            <a:off x="10530580" y="561474"/>
            <a:ext cx="677090" cy="265095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ight Brace 8">
            <a:extLst>
              <a:ext uri="{FF2B5EF4-FFF2-40B4-BE49-F238E27FC236}">
                <a16:creationId xmlns:a16="http://schemas.microsoft.com/office/drawing/2014/main" id="{D97FC48B-D7F5-87DD-0648-F5D0139797AC}"/>
              </a:ext>
            </a:extLst>
          </p:cNvPr>
          <p:cNvSpPr/>
          <p:nvPr/>
        </p:nvSpPr>
        <p:spPr>
          <a:xfrm>
            <a:off x="10869125" y="2366210"/>
            <a:ext cx="677090" cy="265095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FA6BB072-0DBD-BEAA-468F-06AC100380C0}"/>
              </a:ext>
            </a:extLst>
          </p:cNvPr>
          <p:cNvSpPr txBox="1"/>
          <p:nvPr/>
        </p:nvSpPr>
        <p:spPr>
          <a:xfrm>
            <a:off x="11546215" y="5207604"/>
            <a:ext cx="476412" cy="369332"/>
          </a:xfrm>
          <a:prstGeom prst="rect">
            <a:avLst/>
          </a:prstGeom>
          <a:noFill/>
        </p:spPr>
        <p:txBody>
          <a:bodyPr wrap="none" rtlCol="0">
            <a:spAutoFit/>
          </a:bodyPr>
          <a:lstStyle/>
          <a:p>
            <a:r>
              <a:rPr lang="en-US" dirty="0"/>
              <a:t>IoT</a:t>
            </a:r>
          </a:p>
        </p:txBody>
      </p:sp>
      <p:sp>
        <p:nvSpPr>
          <p:cNvPr id="11" name="TextBox 10">
            <a:extLst>
              <a:ext uri="{FF2B5EF4-FFF2-40B4-BE49-F238E27FC236}">
                <a16:creationId xmlns:a16="http://schemas.microsoft.com/office/drawing/2014/main" id="{F5972559-73F8-3167-1D55-DD3DE7697AA5}"/>
              </a:ext>
            </a:extLst>
          </p:cNvPr>
          <p:cNvSpPr txBox="1"/>
          <p:nvPr/>
        </p:nvSpPr>
        <p:spPr>
          <a:xfrm>
            <a:off x="11546215" y="3507023"/>
            <a:ext cx="637803" cy="369332"/>
          </a:xfrm>
          <a:prstGeom prst="rect">
            <a:avLst/>
          </a:prstGeom>
          <a:noFill/>
        </p:spPr>
        <p:txBody>
          <a:bodyPr wrap="none" rtlCol="0">
            <a:spAutoFit/>
          </a:bodyPr>
          <a:lstStyle/>
          <a:p>
            <a:r>
              <a:rPr lang="en-US" dirty="0"/>
              <a:t>Edge</a:t>
            </a:r>
          </a:p>
        </p:txBody>
      </p:sp>
      <p:sp>
        <p:nvSpPr>
          <p:cNvPr id="12" name="TextBox 11">
            <a:extLst>
              <a:ext uri="{FF2B5EF4-FFF2-40B4-BE49-F238E27FC236}">
                <a16:creationId xmlns:a16="http://schemas.microsoft.com/office/drawing/2014/main" id="{0F1F4A50-88C8-D305-A670-912FCD2F4F17}"/>
              </a:ext>
            </a:extLst>
          </p:cNvPr>
          <p:cNvSpPr txBox="1"/>
          <p:nvPr/>
        </p:nvSpPr>
        <p:spPr>
          <a:xfrm>
            <a:off x="11465519" y="1702287"/>
            <a:ext cx="726481" cy="369332"/>
          </a:xfrm>
          <a:prstGeom prst="rect">
            <a:avLst/>
          </a:prstGeom>
          <a:noFill/>
        </p:spPr>
        <p:txBody>
          <a:bodyPr wrap="none" rtlCol="0">
            <a:spAutoFit/>
          </a:bodyPr>
          <a:lstStyle/>
          <a:p>
            <a:r>
              <a:rPr lang="en-US" dirty="0"/>
              <a:t>Cloud</a:t>
            </a:r>
          </a:p>
        </p:txBody>
      </p:sp>
      <p:sp>
        <p:nvSpPr>
          <p:cNvPr id="14" name="TextBox 13">
            <a:extLst>
              <a:ext uri="{FF2B5EF4-FFF2-40B4-BE49-F238E27FC236}">
                <a16:creationId xmlns:a16="http://schemas.microsoft.com/office/drawing/2014/main" id="{166D8468-F16D-0DD4-119F-7F52790042AD}"/>
              </a:ext>
            </a:extLst>
          </p:cNvPr>
          <p:cNvSpPr txBox="1"/>
          <p:nvPr/>
        </p:nvSpPr>
        <p:spPr>
          <a:xfrm>
            <a:off x="0" y="6485075"/>
            <a:ext cx="6119446" cy="369332"/>
          </a:xfrm>
          <a:prstGeom prst="rect">
            <a:avLst/>
          </a:prstGeom>
          <a:noFill/>
        </p:spPr>
        <p:txBody>
          <a:bodyPr wrap="square">
            <a:spAutoFit/>
          </a:bodyPr>
          <a:lstStyle/>
          <a:p>
            <a:r>
              <a:rPr lang="en-US" dirty="0">
                <a:hlinkClick r:id="rId4"/>
              </a:rPr>
              <a:t>OSI Model Reference Chart (cisco.com)</a:t>
            </a:r>
            <a:endParaRPr lang="en-US" dirty="0"/>
          </a:p>
        </p:txBody>
      </p:sp>
      <p:sp>
        <p:nvSpPr>
          <p:cNvPr id="15" name="TextBox 14">
            <a:extLst>
              <a:ext uri="{FF2B5EF4-FFF2-40B4-BE49-F238E27FC236}">
                <a16:creationId xmlns:a16="http://schemas.microsoft.com/office/drawing/2014/main" id="{8CA42EB2-1C87-13F9-477B-FA53C346F5A6}"/>
              </a:ext>
            </a:extLst>
          </p:cNvPr>
          <p:cNvSpPr txBox="1"/>
          <p:nvPr/>
        </p:nvSpPr>
        <p:spPr>
          <a:xfrm>
            <a:off x="213360" y="561474"/>
            <a:ext cx="3166021" cy="4832092"/>
          </a:xfrm>
          <a:prstGeom prst="rect">
            <a:avLst/>
          </a:prstGeom>
          <a:noFill/>
        </p:spPr>
        <p:txBody>
          <a:bodyPr wrap="square" rtlCol="0">
            <a:spAutoFit/>
          </a:bodyPr>
          <a:lstStyle/>
          <a:p>
            <a:pPr algn="ctr"/>
            <a:r>
              <a:rPr lang="en-US" sz="4400" i="1" dirty="0"/>
              <a:t>Putting IoT into perspective: </a:t>
            </a:r>
            <a:r>
              <a:rPr lang="en-US" sz="4400" dirty="0"/>
              <a:t>The Open-Systems Interconnect model</a:t>
            </a:r>
          </a:p>
        </p:txBody>
      </p:sp>
    </p:spTree>
    <p:extLst>
      <p:ext uri="{BB962C8B-B14F-4D97-AF65-F5344CB8AC3E}">
        <p14:creationId xmlns:p14="http://schemas.microsoft.com/office/powerpoint/2010/main" val="3368776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a:extLst>
              <a:ext uri="{FF2B5EF4-FFF2-40B4-BE49-F238E27FC236}">
                <a16:creationId xmlns:a16="http://schemas.microsoft.com/office/drawing/2014/main" id="{4EC99495-E859-7DDD-3798-3803397061DD}"/>
              </a:ext>
            </a:extLst>
          </p:cNvPr>
          <p:cNvGraphicFramePr>
            <a:graphicFrameLocks noChangeAspect="1"/>
          </p:cNvGraphicFramePr>
          <p:nvPr>
            <p:extLst>
              <p:ext uri="{D42A27DB-BD31-4B8C-83A1-F6EECF244321}">
                <p14:modId xmlns:p14="http://schemas.microsoft.com/office/powerpoint/2010/main" val="1420401103"/>
              </p:ext>
            </p:extLst>
          </p:nvPr>
        </p:nvGraphicFramePr>
        <p:xfrm>
          <a:off x="0" y="1341330"/>
          <a:ext cx="10149426" cy="5516670"/>
        </p:xfrm>
        <a:graphic>
          <a:graphicData uri="http://schemas.openxmlformats.org/presentationml/2006/ole">
            <mc:AlternateContent xmlns:mc="http://schemas.openxmlformats.org/markup-compatibility/2006">
              <mc:Choice xmlns:v="urn:schemas-microsoft-com:vml" Requires="v">
                <p:oleObj name="Worksheet" r:id="rId3" imgW="5074713" imgH="2758335" progId="Excel.Sheet.12">
                  <p:embed/>
                </p:oleObj>
              </mc:Choice>
              <mc:Fallback>
                <p:oleObj name="Worksheet" r:id="rId3" imgW="5074713" imgH="2758335" progId="Excel.Sheet.12">
                  <p:embed/>
                  <p:pic>
                    <p:nvPicPr>
                      <p:cNvPr id="0" name=""/>
                      <p:cNvPicPr/>
                      <p:nvPr/>
                    </p:nvPicPr>
                    <p:blipFill>
                      <a:blip r:embed="rId4"/>
                      <a:stretch>
                        <a:fillRect/>
                      </a:stretch>
                    </p:blipFill>
                    <p:spPr>
                      <a:xfrm>
                        <a:off x="0" y="1341330"/>
                        <a:ext cx="10149426" cy="5516670"/>
                      </a:xfrm>
                      <a:prstGeom prst="rect">
                        <a:avLst/>
                      </a:prstGeom>
                    </p:spPr>
                  </p:pic>
                </p:oleObj>
              </mc:Fallback>
            </mc:AlternateContent>
          </a:graphicData>
        </a:graphic>
      </p:graphicFrame>
      <p:sp>
        <p:nvSpPr>
          <p:cNvPr id="10" name="Title 1">
            <a:extLst>
              <a:ext uri="{FF2B5EF4-FFF2-40B4-BE49-F238E27FC236}">
                <a16:creationId xmlns:a16="http://schemas.microsoft.com/office/drawing/2014/main" id="{EC4714AC-980F-07A3-FA03-33D406825D61}"/>
              </a:ext>
            </a:extLst>
          </p:cNvPr>
          <p:cNvSpPr>
            <a:spLocks noGrp="1"/>
          </p:cNvSpPr>
          <p:nvPr>
            <p:ph type="title"/>
          </p:nvPr>
        </p:nvSpPr>
        <p:spPr>
          <a:xfrm>
            <a:off x="838200" y="365125"/>
            <a:ext cx="10515600" cy="1325563"/>
          </a:xfrm>
        </p:spPr>
        <p:txBody>
          <a:bodyPr/>
          <a:lstStyle/>
          <a:p>
            <a:r>
              <a:rPr lang="en-US" b="1" dirty="0"/>
              <a:t>PROBLEMS: 4.) Complexity</a:t>
            </a:r>
          </a:p>
        </p:txBody>
      </p:sp>
    </p:spTree>
    <p:extLst>
      <p:ext uri="{BB962C8B-B14F-4D97-AF65-F5344CB8AC3E}">
        <p14:creationId xmlns:p14="http://schemas.microsoft.com/office/powerpoint/2010/main" val="16582449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5FE6475C-9FD6-0709-FE43-25E1B2A91C30}"/>
              </a:ext>
            </a:extLst>
          </p:cNvPr>
          <p:cNvGraphicFramePr>
            <a:graphicFrameLocks noChangeAspect="1"/>
          </p:cNvGraphicFramePr>
          <p:nvPr>
            <p:extLst>
              <p:ext uri="{D42A27DB-BD31-4B8C-83A1-F6EECF244321}">
                <p14:modId xmlns:p14="http://schemas.microsoft.com/office/powerpoint/2010/main" val="2518165665"/>
              </p:ext>
            </p:extLst>
          </p:nvPr>
        </p:nvGraphicFramePr>
        <p:xfrm>
          <a:off x="609363" y="1722330"/>
          <a:ext cx="10973274" cy="2224830"/>
        </p:xfrm>
        <a:graphic>
          <a:graphicData uri="http://schemas.openxmlformats.org/presentationml/2006/ole">
            <mc:AlternateContent xmlns:mc="http://schemas.openxmlformats.org/markup-compatibility/2006">
              <mc:Choice xmlns:v="urn:schemas-microsoft-com:vml" Requires="v">
                <p:oleObj name="Worksheet" r:id="rId3" imgW="5486637" imgH="1112415" progId="Excel.Sheet.12">
                  <p:embed/>
                </p:oleObj>
              </mc:Choice>
              <mc:Fallback>
                <p:oleObj name="Worksheet" r:id="rId3" imgW="5486637" imgH="1112415" progId="Excel.Sheet.12">
                  <p:embed/>
                  <p:pic>
                    <p:nvPicPr>
                      <p:cNvPr id="0" name=""/>
                      <p:cNvPicPr/>
                      <p:nvPr/>
                    </p:nvPicPr>
                    <p:blipFill>
                      <a:blip r:embed="rId4"/>
                      <a:stretch>
                        <a:fillRect/>
                      </a:stretch>
                    </p:blipFill>
                    <p:spPr>
                      <a:xfrm>
                        <a:off x="609363" y="1722330"/>
                        <a:ext cx="10973274" cy="2224830"/>
                      </a:xfrm>
                      <a:prstGeom prst="rect">
                        <a:avLst/>
                      </a:prstGeom>
                    </p:spPr>
                  </p:pic>
                </p:oleObj>
              </mc:Fallback>
            </mc:AlternateContent>
          </a:graphicData>
        </a:graphic>
      </p:graphicFrame>
      <p:cxnSp>
        <p:nvCxnSpPr>
          <p:cNvPr id="7" name="Straight Arrow Connector 6">
            <a:extLst>
              <a:ext uri="{FF2B5EF4-FFF2-40B4-BE49-F238E27FC236}">
                <a16:creationId xmlns:a16="http://schemas.microsoft.com/office/drawing/2014/main" id="{7A9A282E-D4BE-06DD-0FE9-6E53E9716E0C}"/>
              </a:ext>
            </a:extLst>
          </p:cNvPr>
          <p:cNvCxnSpPr/>
          <p:nvPr/>
        </p:nvCxnSpPr>
        <p:spPr>
          <a:xfrm flipV="1">
            <a:off x="3399692" y="1914483"/>
            <a:ext cx="1547446" cy="11019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763F4139-F5E1-4460-B28E-E2AA236EEE21}"/>
              </a:ext>
            </a:extLst>
          </p:cNvPr>
          <p:cNvCxnSpPr>
            <a:cxnSpLocks/>
          </p:cNvCxnSpPr>
          <p:nvPr/>
        </p:nvCxnSpPr>
        <p:spPr>
          <a:xfrm>
            <a:off x="2930769" y="3391591"/>
            <a:ext cx="4079631" cy="11686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41A4FD47-4389-30F8-F367-4F2C0A4E17DA}"/>
              </a:ext>
            </a:extLst>
          </p:cNvPr>
          <p:cNvCxnSpPr>
            <a:cxnSpLocks/>
          </p:cNvCxnSpPr>
          <p:nvPr/>
        </p:nvCxnSpPr>
        <p:spPr>
          <a:xfrm flipV="1">
            <a:off x="7010400" y="2113775"/>
            <a:ext cx="3364522" cy="24464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13D2AAC-B9EE-393E-47F4-F91DFFC6F752}"/>
              </a:ext>
            </a:extLst>
          </p:cNvPr>
          <p:cNvSpPr txBox="1"/>
          <p:nvPr/>
        </p:nvSpPr>
        <p:spPr>
          <a:xfrm>
            <a:off x="953553" y="4307515"/>
            <a:ext cx="4892277" cy="2123658"/>
          </a:xfrm>
          <a:prstGeom prst="rect">
            <a:avLst/>
          </a:prstGeom>
          <a:noFill/>
        </p:spPr>
        <p:txBody>
          <a:bodyPr wrap="square" rtlCol="0">
            <a:spAutoFit/>
          </a:bodyPr>
          <a:lstStyle/>
          <a:p>
            <a:r>
              <a:rPr lang="en-US" sz="2200" b="1" dirty="0"/>
              <a:t>Considerations: </a:t>
            </a:r>
          </a:p>
          <a:p>
            <a:r>
              <a:rPr lang="en-US" sz="2200" dirty="0"/>
              <a:t>Cyber-security</a:t>
            </a:r>
          </a:p>
          <a:p>
            <a:r>
              <a:rPr lang="en-US" sz="2200" dirty="0"/>
              <a:t>Quality-of-Service</a:t>
            </a:r>
          </a:p>
          <a:p>
            <a:r>
              <a:rPr lang="en-US" sz="2200" dirty="0"/>
              <a:t>Energy Harvesting</a:t>
            </a:r>
          </a:p>
          <a:p>
            <a:r>
              <a:rPr lang="en-US" sz="2200" dirty="0"/>
              <a:t>Robustness</a:t>
            </a:r>
          </a:p>
          <a:p>
            <a:r>
              <a:rPr lang="en-US" sz="2200" dirty="0"/>
              <a:t>Ruggedness</a:t>
            </a:r>
          </a:p>
        </p:txBody>
      </p:sp>
      <p:sp>
        <p:nvSpPr>
          <p:cNvPr id="17" name="Title 1">
            <a:extLst>
              <a:ext uri="{FF2B5EF4-FFF2-40B4-BE49-F238E27FC236}">
                <a16:creationId xmlns:a16="http://schemas.microsoft.com/office/drawing/2014/main" id="{54F9B166-7F40-C2FE-1F45-6A751ACAFE37}"/>
              </a:ext>
            </a:extLst>
          </p:cNvPr>
          <p:cNvSpPr>
            <a:spLocks noGrp="1"/>
          </p:cNvSpPr>
          <p:nvPr>
            <p:ph type="title"/>
          </p:nvPr>
        </p:nvSpPr>
        <p:spPr>
          <a:xfrm>
            <a:off x="838200" y="365125"/>
            <a:ext cx="10515600" cy="1325563"/>
          </a:xfrm>
        </p:spPr>
        <p:txBody>
          <a:bodyPr/>
          <a:lstStyle/>
          <a:p>
            <a:r>
              <a:rPr lang="en-US" b="1" dirty="0"/>
              <a:t>PROBLEMS: 4.) Complexity (Variables)</a:t>
            </a:r>
          </a:p>
        </p:txBody>
      </p:sp>
    </p:spTree>
    <p:extLst>
      <p:ext uri="{BB962C8B-B14F-4D97-AF65-F5344CB8AC3E}">
        <p14:creationId xmlns:p14="http://schemas.microsoft.com/office/powerpoint/2010/main" val="22502195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Diagram&#10;&#10;Description automatically generated">
            <a:extLst>
              <a:ext uri="{FF2B5EF4-FFF2-40B4-BE49-F238E27FC236}">
                <a16:creationId xmlns:a16="http://schemas.microsoft.com/office/drawing/2014/main" id="{CEBADAA2-A87F-54B8-40A1-270CFE6588EC}"/>
              </a:ext>
            </a:extLst>
          </p:cNvPr>
          <p:cNvPicPr>
            <a:picLocks noChangeAspect="1"/>
          </p:cNvPicPr>
          <p:nvPr/>
        </p:nvPicPr>
        <p:blipFill>
          <a:blip r:embed="rId3"/>
          <a:stretch>
            <a:fillRect/>
          </a:stretch>
        </p:blipFill>
        <p:spPr>
          <a:xfrm>
            <a:off x="2372808" y="1690688"/>
            <a:ext cx="7446383" cy="4734594"/>
          </a:xfrm>
          <a:prstGeom prst="rect">
            <a:avLst/>
          </a:prstGeom>
        </p:spPr>
      </p:pic>
      <p:sp>
        <p:nvSpPr>
          <p:cNvPr id="5" name="Title 1">
            <a:extLst>
              <a:ext uri="{FF2B5EF4-FFF2-40B4-BE49-F238E27FC236}">
                <a16:creationId xmlns:a16="http://schemas.microsoft.com/office/drawing/2014/main" id="{7EE0ED80-D797-6908-E6B9-DC35D29D906F}"/>
              </a:ext>
            </a:extLst>
          </p:cNvPr>
          <p:cNvSpPr>
            <a:spLocks noGrp="1"/>
          </p:cNvSpPr>
          <p:nvPr>
            <p:ph type="title"/>
          </p:nvPr>
        </p:nvSpPr>
        <p:spPr>
          <a:xfrm>
            <a:off x="838200" y="365125"/>
            <a:ext cx="10515600" cy="1325563"/>
          </a:xfrm>
        </p:spPr>
        <p:txBody>
          <a:bodyPr/>
          <a:lstStyle/>
          <a:p>
            <a:r>
              <a:rPr lang="en-US" dirty="0">
                <a:latin typeface="+mn-lt"/>
              </a:rPr>
              <a:t>PROBLEMS: 5.) Interoperability</a:t>
            </a:r>
          </a:p>
        </p:txBody>
      </p:sp>
    </p:spTree>
    <p:extLst>
      <p:ext uri="{BB962C8B-B14F-4D97-AF65-F5344CB8AC3E}">
        <p14:creationId xmlns:p14="http://schemas.microsoft.com/office/powerpoint/2010/main" val="3504200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9B1C7-D462-0001-58FA-61821F7FA03F}"/>
              </a:ext>
            </a:extLst>
          </p:cNvPr>
          <p:cNvSpPr>
            <a:spLocks noGrp="1"/>
          </p:cNvSpPr>
          <p:nvPr>
            <p:ph type="title"/>
          </p:nvPr>
        </p:nvSpPr>
        <p:spPr>
          <a:xfrm>
            <a:off x="1059421" y="1289724"/>
            <a:ext cx="2941320" cy="1325563"/>
          </a:xfrm>
        </p:spPr>
        <p:txBody>
          <a:bodyPr>
            <a:normAutofit fontScale="90000"/>
          </a:bodyPr>
          <a:lstStyle/>
          <a:p>
            <a:r>
              <a:rPr lang="en-US" dirty="0">
                <a:latin typeface="+mn-lt"/>
              </a:rPr>
              <a:t>PROBLEMS: 6.) Usability</a:t>
            </a:r>
            <a:br>
              <a:rPr lang="en-US" dirty="0">
                <a:latin typeface="+mn-lt"/>
              </a:rPr>
            </a:br>
            <a:r>
              <a:rPr lang="en-US" dirty="0">
                <a:latin typeface="+mn-lt"/>
              </a:rPr>
              <a:t>7.) Cost</a:t>
            </a:r>
          </a:p>
        </p:txBody>
      </p:sp>
      <p:pic>
        <p:nvPicPr>
          <p:cNvPr id="9" name="Picture 8">
            <a:extLst>
              <a:ext uri="{FF2B5EF4-FFF2-40B4-BE49-F238E27FC236}">
                <a16:creationId xmlns:a16="http://schemas.microsoft.com/office/drawing/2014/main" id="{B5766CF1-526F-8747-CC88-BFA29196AAFC}"/>
              </a:ext>
            </a:extLst>
          </p:cNvPr>
          <p:cNvPicPr>
            <a:picLocks noChangeAspect="1"/>
          </p:cNvPicPr>
          <p:nvPr/>
        </p:nvPicPr>
        <p:blipFill>
          <a:blip r:embed="rId3"/>
          <a:stretch>
            <a:fillRect/>
          </a:stretch>
        </p:blipFill>
        <p:spPr>
          <a:xfrm>
            <a:off x="4000741" y="163370"/>
            <a:ext cx="6735115" cy="6592220"/>
          </a:xfrm>
          <a:prstGeom prst="rect">
            <a:avLst/>
          </a:prstGeom>
        </p:spPr>
      </p:pic>
      <p:sp>
        <p:nvSpPr>
          <p:cNvPr id="15" name="TextBox 14">
            <a:extLst>
              <a:ext uri="{FF2B5EF4-FFF2-40B4-BE49-F238E27FC236}">
                <a16:creationId xmlns:a16="http://schemas.microsoft.com/office/drawing/2014/main" id="{0150D7BD-D415-C4D3-938C-7D22C04FC0E6}"/>
              </a:ext>
            </a:extLst>
          </p:cNvPr>
          <p:cNvSpPr txBox="1"/>
          <p:nvPr/>
        </p:nvSpPr>
        <p:spPr>
          <a:xfrm>
            <a:off x="76200" y="6078779"/>
            <a:ext cx="3413760" cy="646331"/>
          </a:xfrm>
          <a:prstGeom prst="rect">
            <a:avLst/>
          </a:prstGeom>
          <a:noFill/>
        </p:spPr>
        <p:txBody>
          <a:bodyPr wrap="square">
            <a:spAutoFit/>
          </a:bodyPr>
          <a:lstStyle/>
          <a:p>
            <a:r>
              <a:rPr lang="en-US" dirty="0">
                <a:hlinkClick r:id="rId4"/>
              </a:rPr>
              <a:t>https://www.dell.com/en-us/search/latitude%205430</a:t>
            </a:r>
            <a:r>
              <a:rPr lang="en-US" dirty="0"/>
              <a:t> </a:t>
            </a:r>
          </a:p>
        </p:txBody>
      </p:sp>
    </p:spTree>
    <p:extLst>
      <p:ext uri="{BB962C8B-B14F-4D97-AF65-F5344CB8AC3E}">
        <p14:creationId xmlns:p14="http://schemas.microsoft.com/office/powerpoint/2010/main" val="25358145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03DC5-7876-CB66-9700-CE8E52A1B7D5}"/>
              </a:ext>
            </a:extLst>
          </p:cNvPr>
          <p:cNvSpPr>
            <a:spLocks noGrp="1"/>
          </p:cNvSpPr>
          <p:nvPr>
            <p:ph type="title"/>
          </p:nvPr>
        </p:nvSpPr>
        <p:spPr/>
        <p:txBody>
          <a:bodyPr/>
          <a:lstStyle/>
          <a:p>
            <a:r>
              <a:rPr lang="en-US" dirty="0">
                <a:latin typeface="+mn-lt"/>
              </a:rPr>
              <a:t>Solutions</a:t>
            </a:r>
          </a:p>
        </p:txBody>
      </p:sp>
    </p:spTree>
    <p:extLst>
      <p:ext uri="{BB962C8B-B14F-4D97-AF65-F5344CB8AC3E}">
        <p14:creationId xmlns:p14="http://schemas.microsoft.com/office/powerpoint/2010/main" val="17416997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EE859-2F45-BB41-8318-EF219CDB4B90}"/>
              </a:ext>
            </a:extLst>
          </p:cNvPr>
          <p:cNvSpPr>
            <a:spLocks noGrp="1"/>
          </p:cNvSpPr>
          <p:nvPr>
            <p:ph type="title"/>
          </p:nvPr>
        </p:nvSpPr>
        <p:spPr/>
        <p:txBody>
          <a:bodyPr/>
          <a:lstStyle/>
          <a:p>
            <a:r>
              <a:rPr lang="en-US" dirty="0">
                <a:latin typeface="+mn-lt"/>
              </a:rPr>
              <a:t>SOLUTIONS: 1.) New Workforce</a:t>
            </a:r>
          </a:p>
        </p:txBody>
      </p:sp>
      <p:pic>
        <p:nvPicPr>
          <p:cNvPr id="4" name="Picture 2">
            <a:extLst>
              <a:ext uri="{FF2B5EF4-FFF2-40B4-BE49-F238E27FC236}">
                <a16:creationId xmlns:a16="http://schemas.microsoft.com/office/drawing/2014/main" id="{6E8FE38A-6904-C3FD-8F31-A757E79B66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141" y="2696063"/>
            <a:ext cx="5047349" cy="37968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9" descr="A picture containing electronics, circuit&#10;&#10;Description automatically generated">
            <a:extLst>
              <a:ext uri="{FF2B5EF4-FFF2-40B4-BE49-F238E27FC236}">
                <a16:creationId xmlns:a16="http://schemas.microsoft.com/office/drawing/2014/main" id="{F789DE53-48DF-7540-4501-F38348DD0124}"/>
              </a:ext>
            </a:extLst>
          </p:cNvPr>
          <p:cNvPicPr>
            <a:picLocks noChangeAspect="1"/>
          </p:cNvPicPr>
          <p:nvPr/>
        </p:nvPicPr>
        <p:blipFill rotWithShape="1">
          <a:blip r:embed="rId4"/>
          <a:srcRect l="7051" t="10345" r="11538" b="-2586"/>
          <a:stretch/>
        </p:blipFill>
        <p:spPr>
          <a:xfrm>
            <a:off x="6096000" y="3247626"/>
            <a:ext cx="3454545" cy="2929337"/>
          </a:xfrm>
          <a:prstGeom prst="rect">
            <a:avLst/>
          </a:prstGeom>
        </p:spPr>
      </p:pic>
    </p:spTree>
    <p:extLst>
      <p:ext uri="{BB962C8B-B14F-4D97-AF65-F5344CB8AC3E}">
        <p14:creationId xmlns:p14="http://schemas.microsoft.com/office/powerpoint/2010/main" val="18378482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EE859-2F45-BB41-8318-EF219CDB4B90}"/>
              </a:ext>
            </a:extLst>
          </p:cNvPr>
          <p:cNvSpPr>
            <a:spLocks noGrp="1"/>
          </p:cNvSpPr>
          <p:nvPr>
            <p:ph type="title"/>
          </p:nvPr>
        </p:nvSpPr>
        <p:spPr>
          <a:xfrm>
            <a:off x="838200" y="-274955"/>
            <a:ext cx="10515600" cy="1325563"/>
          </a:xfrm>
        </p:spPr>
        <p:txBody>
          <a:bodyPr/>
          <a:lstStyle/>
          <a:p>
            <a:pPr algn="ctr"/>
            <a:r>
              <a:rPr lang="en-US" dirty="0">
                <a:latin typeface="+mn-lt"/>
              </a:rPr>
              <a:t>SOLUTIONS: 2.) Energy Harvesting</a:t>
            </a:r>
          </a:p>
        </p:txBody>
      </p:sp>
      <p:pic>
        <p:nvPicPr>
          <p:cNvPr id="7" name="Picture 6">
            <a:extLst>
              <a:ext uri="{FF2B5EF4-FFF2-40B4-BE49-F238E27FC236}">
                <a16:creationId xmlns:a16="http://schemas.microsoft.com/office/drawing/2014/main" id="{C9048830-153B-1DD2-9025-6D809AF89387}"/>
              </a:ext>
            </a:extLst>
          </p:cNvPr>
          <p:cNvPicPr>
            <a:picLocks noChangeAspect="1"/>
          </p:cNvPicPr>
          <p:nvPr/>
        </p:nvPicPr>
        <p:blipFill>
          <a:blip r:embed="rId3"/>
          <a:stretch>
            <a:fillRect/>
          </a:stretch>
        </p:blipFill>
        <p:spPr>
          <a:xfrm>
            <a:off x="1554480" y="663402"/>
            <a:ext cx="9083040" cy="6194598"/>
          </a:xfrm>
          <a:prstGeom prst="rect">
            <a:avLst/>
          </a:prstGeom>
        </p:spPr>
      </p:pic>
    </p:spTree>
    <p:extLst>
      <p:ext uri="{BB962C8B-B14F-4D97-AF65-F5344CB8AC3E}">
        <p14:creationId xmlns:p14="http://schemas.microsoft.com/office/powerpoint/2010/main" val="21177857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EE859-2F45-BB41-8318-EF219CDB4B90}"/>
              </a:ext>
            </a:extLst>
          </p:cNvPr>
          <p:cNvSpPr>
            <a:spLocks noGrp="1"/>
          </p:cNvSpPr>
          <p:nvPr>
            <p:ph type="title"/>
          </p:nvPr>
        </p:nvSpPr>
        <p:spPr>
          <a:xfrm>
            <a:off x="0" y="1104582"/>
            <a:ext cx="3179177" cy="4648835"/>
          </a:xfrm>
        </p:spPr>
        <p:txBody>
          <a:bodyPr/>
          <a:lstStyle/>
          <a:p>
            <a:r>
              <a:rPr lang="en-US" dirty="0">
                <a:latin typeface="+mn-lt"/>
              </a:rPr>
              <a:t>SOLUTIONS: 3.) Artificial Intelligence</a:t>
            </a:r>
          </a:p>
        </p:txBody>
      </p:sp>
      <p:pic>
        <p:nvPicPr>
          <p:cNvPr id="6" name="Picture 7" descr="Diagram, venn diagram&#10;&#10;Description automatically generated">
            <a:extLst>
              <a:ext uri="{FF2B5EF4-FFF2-40B4-BE49-F238E27FC236}">
                <a16:creationId xmlns:a16="http://schemas.microsoft.com/office/drawing/2014/main" id="{562B3062-59AF-D88F-5ACD-5BD14E138A7E}"/>
              </a:ext>
            </a:extLst>
          </p:cNvPr>
          <p:cNvPicPr>
            <a:picLocks noChangeAspect="1"/>
          </p:cNvPicPr>
          <p:nvPr/>
        </p:nvPicPr>
        <p:blipFill>
          <a:blip r:embed="rId3"/>
          <a:stretch>
            <a:fillRect/>
          </a:stretch>
        </p:blipFill>
        <p:spPr>
          <a:xfrm>
            <a:off x="3179177" y="30480"/>
            <a:ext cx="9012823" cy="7074861"/>
          </a:xfrm>
          <a:prstGeom prst="rect">
            <a:avLst/>
          </a:prstGeom>
        </p:spPr>
      </p:pic>
    </p:spTree>
    <p:extLst>
      <p:ext uri="{BB962C8B-B14F-4D97-AF65-F5344CB8AC3E}">
        <p14:creationId xmlns:p14="http://schemas.microsoft.com/office/powerpoint/2010/main" val="14485320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ADF0036-A4B1-F92D-A824-87A29E9C7B9B}"/>
              </a:ext>
            </a:extLst>
          </p:cNvPr>
          <p:cNvPicPr>
            <a:picLocks noChangeAspect="1"/>
          </p:cNvPicPr>
          <p:nvPr/>
        </p:nvPicPr>
        <p:blipFill>
          <a:blip r:embed="rId3"/>
          <a:stretch>
            <a:fillRect/>
          </a:stretch>
        </p:blipFill>
        <p:spPr>
          <a:xfrm>
            <a:off x="0" y="1324867"/>
            <a:ext cx="12192000" cy="4208266"/>
          </a:xfrm>
          <a:prstGeom prst="rect">
            <a:avLst/>
          </a:prstGeom>
        </p:spPr>
      </p:pic>
      <p:sp>
        <p:nvSpPr>
          <p:cNvPr id="7" name="Title 1">
            <a:extLst>
              <a:ext uri="{FF2B5EF4-FFF2-40B4-BE49-F238E27FC236}">
                <a16:creationId xmlns:a16="http://schemas.microsoft.com/office/drawing/2014/main" id="{635F8560-2C00-F18E-7FCB-888B5BC45B66}"/>
              </a:ext>
            </a:extLst>
          </p:cNvPr>
          <p:cNvSpPr>
            <a:spLocks noGrp="1"/>
          </p:cNvSpPr>
          <p:nvPr>
            <p:ph type="title"/>
          </p:nvPr>
        </p:nvSpPr>
        <p:spPr>
          <a:xfrm>
            <a:off x="838200" y="187813"/>
            <a:ext cx="10515600" cy="1325563"/>
          </a:xfrm>
        </p:spPr>
        <p:txBody>
          <a:bodyPr/>
          <a:lstStyle/>
          <a:p>
            <a:r>
              <a:rPr lang="en-US" dirty="0">
                <a:latin typeface="+mn-lt"/>
              </a:rPr>
              <a:t>SOLUTIONS: 4.) Standardization</a:t>
            </a:r>
          </a:p>
        </p:txBody>
      </p:sp>
    </p:spTree>
    <p:extLst>
      <p:ext uri="{BB962C8B-B14F-4D97-AF65-F5344CB8AC3E}">
        <p14:creationId xmlns:p14="http://schemas.microsoft.com/office/powerpoint/2010/main" val="20470864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B2BCE-FEDF-254B-BEAD-49C5033962BF}"/>
              </a:ext>
            </a:extLst>
          </p:cNvPr>
          <p:cNvSpPr>
            <a:spLocks noGrp="1"/>
          </p:cNvSpPr>
          <p:nvPr>
            <p:ph type="title"/>
          </p:nvPr>
        </p:nvSpPr>
        <p:spPr/>
        <p:txBody>
          <a:bodyPr/>
          <a:lstStyle/>
          <a:p>
            <a:r>
              <a:rPr lang="en-US" dirty="0">
                <a:latin typeface="+mn-lt"/>
              </a:rPr>
              <a:t>Open-Source Coding</a:t>
            </a:r>
          </a:p>
        </p:txBody>
      </p:sp>
      <p:graphicFrame>
        <p:nvGraphicFramePr>
          <p:cNvPr id="10" name="Content Placeholder 2">
            <a:extLst>
              <a:ext uri="{FF2B5EF4-FFF2-40B4-BE49-F238E27FC236}">
                <a16:creationId xmlns:a16="http://schemas.microsoft.com/office/drawing/2014/main" id="{F0B826D6-92FC-86C4-8924-68EF5D48A093}"/>
              </a:ext>
            </a:extLst>
          </p:cNvPr>
          <p:cNvGraphicFramePr>
            <a:graphicFrameLocks noGrp="1"/>
          </p:cNvGraphicFramePr>
          <p:nvPr>
            <p:ph idx="11"/>
          </p:nvPr>
        </p:nvGraphicFramePr>
        <p:xfrm>
          <a:off x="406400" y="4083418"/>
          <a:ext cx="5588000" cy="27798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3A29DA03-BB26-754D-B608-1650B075BB5F}"/>
              </a:ext>
            </a:extLst>
          </p:cNvPr>
          <p:cNvSpPr>
            <a:spLocks noGrp="1"/>
          </p:cNvSpPr>
          <p:nvPr>
            <p:ph type="sldNum" sz="quarter" idx="13"/>
          </p:nvPr>
        </p:nvSpPr>
        <p:spPr/>
        <p:txBody>
          <a:bodyPr/>
          <a:lstStyle/>
          <a:p>
            <a:fld id="{E17B9F45-1FE4-7346-86C6-EA0766363EB2}" type="slidenum">
              <a:rPr lang="en-US" smtClean="0"/>
              <a:t>25</a:t>
            </a:fld>
            <a:endParaRPr lang="en-US"/>
          </a:p>
        </p:txBody>
      </p:sp>
      <p:pic>
        <p:nvPicPr>
          <p:cNvPr id="8" name="Picture Placeholder 7" descr="Icon&#10;&#10;Description automatically generated">
            <a:extLst>
              <a:ext uri="{FF2B5EF4-FFF2-40B4-BE49-F238E27FC236}">
                <a16:creationId xmlns:a16="http://schemas.microsoft.com/office/drawing/2014/main" id="{EF5B3AFF-2973-813B-C8B8-17BEBFAF7C6E}"/>
              </a:ext>
            </a:extLst>
          </p:cNvPr>
          <p:cNvPicPr>
            <a:picLocks noGrp="1" noChangeAspect="1"/>
          </p:cNvPicPr>
          <p:nvPr>
            <p:ph type="pic" sz="quarter" idx="14"/>
          </p:nvPr>
        </p:nvPicPr>
        <p:blipFill rotWithShape="1">
          <a:blip r:embed="rId8"/>
          <a:srcRect l="-17041" t="-15254" r="-14647" b="-18209"/>
          <a:stretch/>
        </p:blipFill>
        <p:spPr>
          <a:xfrm>
            <a:off x="6604000" y="1194619"/>
            <a:ext cx="5588000" cy="5663381"/>
          </a:xfrm>
        </p:spPr>
      </p:pic>
      <p:sp>
        <p:nvSpPr>
          <p:cNvPr id="3" name="Rectangle 2"/>
          <p:cNvSpPr/>
          <p:nvPr/>
        </p:nvSpPr>
        <p:spPr>
          <a:xfrm>
            <a:off x="-3280397" y="1942883"/>
            <a:ext cx="13421472" cy="1938992"/>
          </a:xfrm>
          <a:prstGeom prst="rect">
            <a:avLst/>
          </a:prstGeom>
        </p:spPr>
        <p:txBody>
          <a:bodyPr wrap="square" lIns="91440" tIns="45720" rIns="91440" bIns="45720" anchor="t">
            <a:spAutoFit/>
          </a:bodyPr>
          <a:lstStyle/>
          <a:p>
            <a:pPr lvl="8">
              <a:spcAft>
                <a:spcPts val="1200"/>
              </a:spcAft>
            </a:pPr>
            <a:r>
              <a:rPr lang="en-US" sz="2400" u="sng" spc="38" dirty="0">
                <a:latin typeface="+mn-lt"/>
                <a:ea typeface="+mn-ea"/>
                <a:cs typeface="+mn-cs"/>
              </a:rPr>
              <a:t>Control Panel</a:t>
            </a:r>
            <a:r>
              <a:rPr lang="en-US" u="sng" dirty="0"/>
              <a:t>:</a:t>
            </a:r>
            <a:br>
              <a:rPr lang="en-US" dirty="0"/>
            </a:br>
            <a:r>
              <a:rPr lang="en-US" sz="2400" spc="38" dirty="0">
                <a:latin typeface="+mn-lt"/>
                <a:ea typeface="+mn-ea"/>
                <a:cs typeface="+mn-cs"/>
              </a:rPr>
              <a:t>written in Dart using Flutter GUI framework,</a:t>
            </a:r>
            <a:br>
              <a:rPr lang="en-US" sz="2400" spc="38" dirty="0">
                <a:latin typeface="+mn-lt"/>
                <a:ea typeface="+mn-ea"/>
                <a:cs typeface="+mn-cs"/>
              </a:rPr>
            </a:br>
            <a:r>
              <a:rPr lang="en-US" sz="2400" spc="38" dirty="0">
                <a:latin typeface="+mn-lt"/>
                <a:ea typeface="+mn-ea"/>
                <a:cs typeface="+mn-cs"/>
              </a:rPr>
              <a:t>hosted on GitHub Pages. Protocol buffers</a:t>
            </a:r>
            <a:br>
              <a:rPr lang="en-US" sz="2400" spc="38" dirty="0">
                <a:latin typeface="+mn-lt"/>
                <a:ea typeface="+mn-ea"/>
                <a:cs typeface="+mn-cs"/>
              </a:rPr>
            </a:br>
            <a:r>
              <a:rPr lang="en-US" sz="2400" spc="38" dirty="0">
                <a:latin typeface="+mn-lt"/>
                <a:ea typeface="+mn-ea"/>
                <a:cs typeface="+mn-cs"/>
              </a:rPr>
              <a:t>help with interoperability.  WebSocket </a:t>
            </a:r>
            <a:br>
              <a:rPr lang="en-US" sz="2400" spc="38" dirty="0">
                <a:latin typeface="+mn-lt"/>
                <a:ea typeface="+mn-ea"/>
                <a:cs typeface="+mn-cs"/>
              </a:rPr>
            </a:br>
            <a:r>
              <a:rPr lang="en-US" sz="2400" spc="38" dirty="0">
                <a:latin typeface="+mn-lt"/>
                <a:ea typeface="+mn-ea"/>
                <a:cs typeface="+mn-cs"/>
              </a:rPr>
              <a:t>reduces power consumption.</a:t>
            </a:r>
          </a:p>
        </p:txBody>
      </p:sp>
      <p:sp>
        <p:nvSpPr>
          <p:cNvPr id="4" name="Title 1">
            <a:extLst>
              <a:ext uri="{FF2B5EF4-FFF2-40B4-BE49-F238E27FC236}">
                <a16:creationId xmlns:a16="http://schemas.microsoft.com/office/drawing/2014/main" id="{01A3FBCF-5A32-EA47-1549-6344898EC77B}"/>
              </a:ext>
            </a:extLst>
          </p:cNvPr>
          <p:cNvSpPr txBox="1">
            <a:spLocks/>
          </p:cNvSpPr>
          <p:nvPr/>
        </p:nvSpPr>
        <p:spPr bwMode="auto">
          <a:xfrm>
            <a:off x="838200" y="-111550"/>
            <a:ext cx="10515600" cy="132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rtlCol="0" anchor="ctr"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mn-lt"/>
              </a:rPr>
              <a:t>SOLUTIONS: 5.) The Open-Source Paradigm</a:t>
            </a:r>
          </a:p>
        </p:txBody>
      </p:sp>
    </p:spTree>
    <p:extLst>
      <p:ext uri="{BB962C8B-B14F-4D97-AF65-F5344CB8AC3E}">
        <p14:creationId xmlns:p14="http://schemas.microsoft.com/office/powerpoint/2010/main" val="40358921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9CDEC0-1383-2595-4081-A7544CEE2E96}"/>
              </a:ext>
            </a:extLst>
          </p:cNvPr>
          <p:cNvPicPr>
            <a:picLocks noChangeAspect="1"/>
          </p:cNvPicPr>
          <p:nvPr/>
        </p:nvPicPr>
        <p:blipFill>
          <a:blip r:embed="rId3"/>
          <a:stretch>
            <a:fillRect/>
          </a:stretch>
        </p:blipFill>
        <p:spPr>
          <a:xfrm>
            <a:off x="3958354" y="0"/>
            <a:ext cx="8233646" cy="4121944"/>
          </a:xfrm>
          <a:prstGeom prst="rect">
            <a:avLst/>
          </a:prstGeom>
        </p:spPr>
      </p:pic>
      <p:pic>
        <p:nvPicPr>
          <p:cNvPr id="5" name="Picture 4">
            <a:extLst>
              <a:ext uri="{FF2B5EF4-FFF2-40B4-BE49-F238E27FC236}">
                <a16:creationId xmlns:a16="http://schemas.microsoft.com/office/drawing/2014/main" id="{8CA457C5-7D40-0C63-BC35-7086A92731C9}"/>
              </a:ext>
            </a:extLst>
          </p:cNvPr>
          <p:cNvPicPr>
            <a:picLocks noChangeAspect="1"/>
          </p:cNvPicPr>
          <p:nvPr/>
        </p:nvPicPr>
        <p:blipFill>
          <a:blip r:embed="rId4"/>
          <a:stretch>
            <a:fillRect/>
          </a:stretch>
        </p:blipFill>
        <p:spPr>
          <a:xfrm>
            <a:off x="652462" y="4121944"/>
            <a:ext cx="10887075" cy="2736056"/>
          </a:xfrm>
          <a:prstGeom prst="rect">
            <a:avLst/>
          </a:prstGeom>
        </p:spPr>
      </p:pic>
      <p:sp>
        <p:nvSpPr>
          <p:cNvPr id="6" name="Title 1">
            <a:extLst>
              <a:ext uri="{FF2B5EF4-FFF2-40B4-BE49-F238E27FC236}">
                <a16:creationId xmlns:a16="http://schemas.microsoft.com/office/drawing/2014/main" id="{643AB1CC-D067-63C4-7741-081C03285CDB}"/>
              </a:ext>
            </a:extLst>
          </p:cNvPr>
          <p:cNvSpPr>
            <a:spLocks noGrp="1"/>
          </p:cNvSpPr>
          <p:nvPr>
            <p:ph type="title"/>
          </p:nvPr>
        </p:nvSpPr>
        <p:spPr>
          <a:xfrm>
            <a:off x="652462" y="1398191"/>
            <a:ext cx="3131820" cy="1325563"/>
          </a:xfrm>
        </p:spPr>
        <p:txBody>
          <a:bodyPr>
            <a:normAutofit fontScale="90000"/>
          </a:bodyPr>
          <a:lstStyle/>
          <a:p>
            <a:r>
              <a:rPr lang="en-US" dirty="0">
                <a:latin typeface="+mn-lt"/>
              </a:rPr>
              <a:t>SOLUTIONS:</a:t>
            </a:r>
            <a:br>
              <a:rPr lang="en-US" dirty="0">
                <a:latin typeface="+mn-lt"/>
              </a:rPr>
            </a:br>
            <a:r>
              <a:rPr lang="en-US" dirty="0">
                <a:latin typeface="+mn-lt"/>
              </a:rPr>
              <a:t> 1.) New Workforce</a:t>
            </a:r>
          </a:p>
        </p:txBody>
      </p:sp>
    </p:spTree>
    <p:extLst>
      <p:ext uri="{BB962C8B-B14F-4D97-AF65-F5344CB8AC3E}">
        <p14:creationId xmlns:p14="http://schemas.microsoft.com/office/powerpoint/2010/main" val="25720214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2129F05-C89F-F648-4A52-47AA5F0E1369}"/>
              </a:ext>
            </a:extLst>
          </p:cNvPr>
          <p:cNvSpPr txBox="1"/>
          <p:nvPr/>
        </p:nvSpPr>
        <p:spPr>
          <a:xfrm>
            <a:off x="331470" y="2097941"/>
            <a:ext cx="11529060" cy="3970318"/>
          </a:xfrm>
          <a:prstGeom prst="rect">
            <a:avLst/>
          </a:prstGeom>
          <a:noFill/>
        </p:spPr>
        <p:txBody>
          <a:bodyPr wrap="square" rtlCol="0">
            <a:spAutoFit/>
          </a:bodyPr>
          <a:lstStyle/>
          <a:p>
            <a:r>
              <a:rPr lang="en-US" sz="2800" dirty="0"/>
              <a:t>Considering the interrelatedness between connectivity, energy, hardware, software, and human requirements within IoT…</a:t>
            </a:r>
          </a:p>
          <a:p>
            <a:pPr marL="285750" indent="-285750">
              <a:buFont typeface="Arial" panose="020B0604020202020204" pitchFamily="34" charset="0"/>
              <a:buChar char="•"/>
            </a:pPr>
            <a:r>
              <a:rPr lang="en-US" sz="2800" dirty="0"/>
              <a:t>Ruggedness is expensive, but necessary.</a:t>
            </a:r>
          </a:p>
          <a:p>
            <a:pPr marL="285750" indent="-285750">
              <a:buFont typeface="Arial" panose="020B0604020202020204" pitchFamily="34" charset="0"/>
              <a:buChar char="•"/>
            </a:pPr>
            <a:r>
              <a:rPr lang="en-US" sz="2800" dirty="0"/>
              <a:t>A new workforce/department needs to be established to ensure IoT success</a:t>
            </a:r>
          </a:p>
          <a:p>
            <a:pPr marL="285750" indent="-285750">
              <a:buFont typeface="Arial" panose="020B0604020202020204" pitchFamily="34" charset="0"/>
              <a:buChar char="•"/>
            </a:pPr>
            <a:r>
              <a:rPr lang="en-US" sz="2800" dirty="0"/>
              <a:t>Energy-Harvesting Microelectromechanical systems solve the power bubble.</a:t>
            </a:r>
          </a:p>
          <a:p>
            <a:pPr marL="285750" indent="-285750">
              <a:buFont typeface="Arial" panose="020B0604020202020204" pitchFamily="34" charset="0"/>
              <a:buChar char="•"/>
            </a:pPr>
            <a:r>
              <a:rPr lang="en-US" sz="2800" dirty="0"/>
              <a:t>Artificial intelligence will help in optimization.</a:t>
            </a:r>
          </a:p>
          <a:p>
            <a:pPr marL="285750" indent="-285750">
              <a:buFont typeface="Arial" panose="020B0604020202020204" pitchFamily="34" charset="0"/>
              <a:buChar char="•"/>
            </a:pPr>
            <a:r>
              <a:rPr lang="en-US" sz="2800" dirty="0"/>
              <a:t>Standardization efforts have been made for interoperability.</a:t>
            </a:r>
          </a:p>
          <a:p>
            <a:pPr marL="285750" indent="-285750">
              <a:buFont typeface="Arial" panose="020B0604020202020204" pitchFamily="34" charset="0"/>
              <a:buChar char="•"/>
            </a:pPr>
            <a:r>
              <a:rPr lang="en-US" sz="2800" dirty="0"/>
              <a:t>As more coherency evolves, future research is required </a:t>
            </a:r>
            <a:br>
              <a:rPr lang="en-US" sz="2800" dirty="0"/>
            </a:br>
            <a:r>
              <a:rPr lang="en-US" sz="2800" dirty="0"/>
              <a:t>to evaluate network systems in the IoT.</a:t>
            </a:r>
          </a:p>
        </p:txBody>
      </p:sp>
      <p:sp>
        <p:nvSpPr>
          <p:cNvPr id="7" name="Title 1">
            <a:extLst>
              <a:ext uri="{FF2B5EF4-FFF2-40B4-BE49-F238E27FC236}">
                <a16:creationId xmlns:a16="http://schemas.microsoft.com/office/drawing/2014/main" id="{A7761890-D084-3CFA-677F-4121CF43459C}"/>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dirty="0">
                <a:latin typeface="+mn-lt"/>
              </a:rPr>
              <a:t>Takeaways / Conclusion</a:t>
            </a:r>
          </a:p>
        </p:txBody>
      </p:sp>
    </p:spTree>
    <p:extLst>
      <p:ext uri="{BB962C8B-B14F-4D97-AF65-F5344CB8AC3E}">
        <p14:creationId xmlns:p14="http://schemas.microsoft.com/office/powerpoint/2010/main" val="25048238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904E957-63F1-3CF1-65E9-D0F29D023F0F}"/>
              </a:ext>
            </a:extLst>
          </p:cNvPr>
          <p:cNvPicPr>
            <a:picLocks noChangeAspect="1"/>
          </p:cNvPicPr>
          <p:nvPr/>
        </p:nvPicPr>
        <p:blipFill rotWithShape="1">
          <a:blip r:embed="rId3"/>
          <a:srcRect b="21492"/>
          <a:stretch/>
        </p:blipFill>
        <p:spPr>
          <a:xfrm>
            <a:off x="0" y="4642307"/>
            <a:ext cx="5862426" cy="1971456"/>
          </a:xfrm>
          <a:prstGeom prst="rect">
            <a:avLst/>
          </a:prstGeom>
        </p:spPr>
      </p:pic>
      <p:pic>
        <p:nvPicPr>
          <p:cNvPr id="6" name="Picture 5">
            <a:extLst>
              <a:ext uri="{FF2B5EF4-FFF2-40B4-BE49-F238E27FC236}">
                <a16:creationId xmlns:a16="http://schemas.microsoft.com/office/drawing/2014/main" id="{C16CE651-1E28-FFA8-3B0E-DFA233601FA3}"/>
              </a:ext>
            </a:extLst>
          </p:cNvPr>
          <p:cNvPicPr>
            <a:picLocks noChangeAspect="1"/>
          </p:cNvPicPr>
          <p:nvPr/>
        </p:nvPicPr>
        <p:blipFill>
          <a:blip r:embed="rId4"/>
          <a:stretch>
            <a:fillRect/>
          </a:stretch>
        </p:blipFill>
        <p:spPr>
          <a:xfrm>
            <a:off x="7611002" y="4682916"/>
            <a:ext cx="1627997" cy="1971456"/>
          </a:xfrm>
          <a:prstGeom prst="rect">
            <a:avLst/>
          </a:prstGeom>
        </p:spPr>
      </p:pic>
      <p:pic>
        <p:nvPicPr>
          <p:cNvPr id="7" name="Picture 6" descr="A black and green logo&#10;&#10;Description automatically generated">
            <a:extLst>
              <a:ext uri="{FF2B5EF4-FFF2-40B4-BE49-F238E27FC236}">
                <a16:creationId xmlns:a16="http://schemas.microsoft.com/office/drawing/2014/main" id="{65E6FE88-7780-08EB-76B6-42D1F80DB7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79143" y="0"/>
            <a:ext cx="2291226" cy="758734"/>
          </a:xfrm>
          <a:prstGeom prst="rect">
            <a:avLst/>
          </a:prstGeom>
        </p:spPr>
      </p:pic>
      <p:pic>
        <p:nvPicPr>
          <p:cNvPr id="8" name="Picture 7">
            <a:extLst>
              <a:ext uri="{FF2B5EF4-FFF2-40B4-BE49-F238E27FC236}">
                <a16:creationId xmlns:a16="http://schemas.microsoft.com/office/drawing/2014/main" id="{95F08D85-D38D-9270-6255-F08B57618C1A}"/>
              </a:ext>
            </a:extLst>
          </p:cNvPr>
          <p:cNvPicPr>
            <a:picLocks noChangeAspect="1"/>
          </p:cNvPicPr>
          <p:nvPr/>
        </p:nvPicPr>
        <p:blipFill>
          <a:blip r:embed="rId6"/>
          <a:stretch>
            <a:fillRect/>
          </a:stretch>
        </p:blipFill>
        <p:spPr>
          <a:xfrm>
            <a:off x="378896" y="73498"/>
            <a:ext cx="1858764" cy="1869602"/>
          </a:xfrm>
          <a:prstGeom prst="rect">
            <a:avLst/>
          </a:prstGeom>
        </p:spPr>
      </p:pic>
      <p:sp>
        <p:nvSpPr>
          <p:cNvPr id="9" name="Text Placeholder 13">
            <a:extLst>
              <a:ext uri="{FF2B5EF4-FFF2-40B4-BE49-F238E27FC236}">
                <a16:creationId xmlns:a16="http://schemas.microsoft.com/office/drawing/2014/main" id="{C9F5A64B-CFC8-054F-A52E-A08D1C0AEA25}"/>
              </a:ext>
            </a:extLst>
          </p:cNvPr>
          <p:cNvSpPr>
            <a:spLocks noGrp="1"/>
          </p:cNvSpPr>
          <p:nvPr/>
        </p:nvSpPr>
        <p:spPr>
          <a:xfrm>
            <a:off x="2237660" y="73498"/>
            <a:ext cx="3624766" cy="2000525"/>
          </a:xfrm>
          <a:prstGeom prst="rect">
            <a:avLst/>
          </a:prstGeom>
        </p:spPr>
        <p:txBody>
          <a:bodyPr wrap="square" lIns="228589" tIns="228589" rIns="228589" bIns="228589">
            <a:spAutoFit/>
          </a:bodyPr>
          <a:lstStyle>
            <a:lvl1pPr marL="0" indent="0" algn="l" defTabSz="3901293" rtl="0" eaLnBrk="1" latinLnBrk="0" hangingPunct="1">
              <a:spcBef>
                <a:spcPct val="20000"/>
              </a:spcBef>
              <a:buFont typeface="Arial" pitchFamily="34" charset="0"/>
              <a:buNone/>
              <a:defRPr sz="2222" kern="1200">
                <a:solidFill>
                  <a:schemeClr val="tx1"/>
                </a:solidFill>
                <a:latin typeface="Calibri" panose="020F0502020204030204" pitchFamily="34" charset="0"/>
                <a:ea typeface="+mn-ea"/>
                <a:cs typeface="Calibri" panose="020F0502020204030204" pitchFamily="34" charset="0"/>
              </a:defRPr>
            </a:lvl1pPr>
            <a:lvl2pPr marL="1320750" indent="-507981" algn="l" defTabSz="3901293" rtl="0" eaLnBrk="1" latinLnBrk="0" hangingPunct="1">
              <a:spcBef>
                <a:spcPct val="20000"/>
              </a:spcBef>
              <a:buFont typeface="Arial" pitchFamily="34" charset="0"/>
              <a:buChar char="–"/>
              <a:defRPr sz="2222" kern="1200">
                <a:solidFill>
                  <a:schemeClr val="tx1"/>
                </a:solidFill>
                <a:latin typeface="Trebuchet MS" pitchFamily="34" charset="0"/>
                <a:ea typeface="+mn-ea"/>
                <a:cs typeface="+mn-cs"/>
              </a:defRPr>
            </a:lvl2pPr>
            <a:lvl3pPr marL="1828731" indent="-507981" algn="l" defTabSz="3901293" rtl="0" eaLnBrk="1" latinLnBrk="0" hangingPunct="1">
              <a:spcBef>
                <a:spcPct val="20000"/>
              </a:spcBef>
              <a:buFont typeface="Arial" pitchFamily="34" charset="0"/>
              <a:buChar char="•"/>
              <a:defRPr sz="2222" kern="1200">
                <a:solidFill>
                  <a:schemeClr val="tx1"/>
                </a:solidFill>
                <a:latin typeface="Trebuchet MS" pitchFamily="34" charset="0"/>
                <a:ea typeface="+mn-ea"/>
                <a:cs typeface="+mn-cs"/>
              </a:defRPr>
            </a:lvl3pPr>
            <a:lvl4pPr marL="2387511" indent="-558779" algn="l" defTabSz="3901293" rtl="0" eaLnBrk="1" latinLnBrk="0" hangingPunct="1">
              <a:spcBef>
                <a:spcPct val="20000"/>
              </a:spcBef>
              <a:buFont typeface="Arial" pitchFamily="34" charset="0"/>
              <a:buChar char="–"/>
              <a:defRPr sz="2222" kern="1200">
                <a:solidFill>
                  <a:schemeClr val="tx1"/>
                </a:solidFill>
                <a:latin typeface="Trebuchet MS" pitchFamily="34" charset="0"/>
                <a:ea typeface="+mn-ea"/>
                <a:cs typeface="+mn-cs"/>
              </a:defRPr>
            </a:lvl4pPr>
            <a:lvl5pPr marL="2793895" indent="-406385" algn="l" defTabSz="3901293" rtl="0" eaLnBrk="1" latinLnBrk="0" hangingPunct="1">
              <a:spcBef>
                <a:spcPct val="20000"/>
              </a:spcBef>
              <a:buFont typeface="Arial" pitchFamily="34" charset="0"/>
              <a:buChar char="»"/>
              <a:defRPr sz="2222" kern="1200">
                <a:solidFill>
                  <a:schemeClr val="tx1"/>
                </a:solidFill>
                <a:latin typeface="Trebuchet MS" pitchFamily="34" charset="0"/>
                <a:ea typeface="+mn-ea"/>
                <a:cs typeface="+mn-cs"/>
              </a:defRPr>
            </a:lvl5pPr>
            <a:lvl6pPr marL="10728558" indent="-975324" algn="l" defTabSz="3901293" rtl="0" eaLnBrk="1" latinLnBrk="0" hangingPunct="1">
              <a:spcBef>
                <a:spcPct val="20000"/>
              </a:spcBef>
              <a:buFont typeface="Arial" pitchFamily="34" charset="0"/>
              <a:buChar char="•"/>
              <a:defRPr sz="8533" kern="1200">
                <a:solidFill>
                  <a:schemeClr val="tx1"/>
                </a:solidFill>
                <a:latin typeface="+mn-lt"/>
                <a:ea typeface="+mn-ea"/>
                <a:cs typeface="+mn-cs"/>
              </a:defRPr>
            </a:lvl6pPr>
            <a:lvl7pPr marL="12679204" indent="-975324" algn="l" defTabSz="3901293" rtl="0" eaLnBrk="1" latinLnBrk="0" hangingPunct="1">
              <a:spcBef>
                <a:spcPct val="20000"/>
              </a:spcBef>
              <a:buFont typeface="Arial" pitchFamily="34" charset="0"/>
              <a:buChar char="•"/>
              <a:defRPr sz="8533" kern="1200">
                <a:solidFill>
                  <a:schemeClr val="tx1"/>
                </a:solidFill>
                <a:latin typeface="+mn-lt"/>
                <a:ea typeface="+mn-ea"/>
                <a:cs typeface="+mn-cs"/>
              </a:defRPr>
            </a:lvl7pPr>
            <a:lvl8pPr marL="14629851" indent="-975324" algn="l" defTabSz="3901293" rtl="0" eaLnBrk="1" latinLnBrk="0" hangingPunct="1">
              <a:spcBef>
                <a:spcPct val="20000"/>
              </a:spcBef>
              <a:buFont typeface="Arial" pitchFamily="34" charset="0"/>
              <a:buChar char="•"/>
              <a:defRPr sz="8533" kern="1200">
                <a:solidFill>
                  <a:schemeClr val="tx1"/>
                </a:solidFill>
                <a:latin typeface="+mn-lt"/>
                <a:ea typeface="+mn-ea"/>
                <a:cs typeface="+mn-cs"/>
              </a:defRPr>
            </a:lvl8pPr>
            <a:lvl9pPr marL="16580498" indent="-975324" algn="l" defTabSz="3901293" rtl="0" eaLnBrk="1" latinLnBrk="0" hangingPunct="1">
              <a:spcBef>
                <a:spcPct val="20000"/>
              </a:spcBef>
              <a:buFont typeface="Arial" pitchFamily="34" charset="0"/>
              <a:buChar char="•"/>
              <a:defRPr sz="8533" kern="1200">
                <a:solidFill>
                  <a:schemeClr val="tx1"/>
                </a:solidFill>
                <a:latin typeface="+mn-lt"/>
                <a:ea typeface="+mn-ea"/>
                <a:cs typeface="+mn-cs"/>
              </a:defRPr>
            </a:lvl9pPr>
          </a:lstStyle>
          <a:p>
            <a:r>
              <a:rPr lang="en-US" sz="2000" dirty="0"/>
              <a:t>This material is based upon work supported by the National Science Foundation under Grant Number 2004544.</a:t>
            </a:r>
          </a:p>
        </p:txBody>
      </p:sp>
      <p:sp>
        <p:nvSpPr>
          <p:cNvPr id="10" name="Text Placeholder 13">
            <a:extLst>
              <a:ext uri="{FF2B5EF4-FFF2-40B4-BE49-F238E27FC236}">
                <a16:creationId xmlns:a16="http://schemas.microsoft.com/office/drawing/2014/main" id="{C9F5A64B-CFC8-054F-A52E-A08D1C0AEA25}"/>
              </a:ext>
            </a:extLst>
          </p:cNvPr>
          <p:cNvSpPr txBox="1">
            <a:spLocks/>
          </p:cNvSpPr>
          <p:nvPr/>
        </p:nvSpPr>
        <p:spPr>
          <a:xfrm>
            <a:off x="5342862" y="0"/>
            <a:ext cx="4536281" cy="718125"/>
          </a:xfrm>
          <a:prstGeom prst="rect">
            <a:avLst/>
          </a:prstGeom>
        </p:spPr>
        <p:txBody>
          <a:bodyPr wrap="square" lIns="203190" tIns="203190" rIns="203190" bIns="203190">
            <a:spAutoFit/>
          </a:bodyPr>
          <a:lstStyle>
            <a:defPPr>
              <a:defRPr lang="en-US"/>
            </a:defPPr>
            <a:lvl1pPr marL="0" algn="l" defTabSz="3970638" rtl="0" eaLnBrk="1" latinLnBrk="0" hangingPunct="1">
              <a:defRPr sz="7780" kern="1200">
                <a:solidFill>
                  <a:schemeClr val="tx1"/>
                </a:solidFill>
                <a:latin typeface="+mn-lt"/>
                <a:ea typeface="+mn-ea"/>
                <a:cs typeface="+mn-cs"/>
              </a:defRPr>
            </a:lvl1pPr>
            <a:lvl2pPr marL="1985320" algn="l" defTabSz="3970638" rtl="0" eaLnBrk="1" latinLnBrk="0" hangingPunct="1">
              <a:defRPr sz="7780" kern="1200">
                <a:solidFill>
                  <a:schemeClr val="tx1"/>
                </a:solidFill>
                <a:latin typeface="+mn-lt"/>
                <a:ea typeface="+mn-ea"/>
                <a:cs typeface="+mn-cs"/>
              </a:defRPr>
            </a:lvl2pPr>
            <a:lvl3pPr marL="3970638" algn="l" defTabSz="3970638" rtl="0" eaLnBrk="1" latinLnBrk="0" hangingPunct="1">
              <a:defRPr sz="7780" kern="1200">
                <a:solidFill>
                  <a:schemeClr val="tx1"/>
                </a:solidFill>
                <a:latin typeface="+mn-lt"/>
                <a:ea typeface="+mn-ea"/>
                <a:cs typeface="+mn-cs"/>
              </a:defRPr>
            </a:lvl3pPr>
            <a:lvl4pPr marL="5955958" algn="l" defTabSz="3970638" rtl="0" eaLnBrk="1" latinLnBrk="0" hangingPunct="1">
              <a:defRPr sz="7780" kern="1200">
                <a:solidFill>
                  <a:schemeClr val="tx1"/>
                </a:solidFill>
                <a:latin typeface="+mn-lt"/>
                <a:ea typeface="+mn-ea"/>
                <a:cs typeface="+mn-cs"/>
              </a:defRPr>
            </a:lvl4pPr>
            <a:lvl5pPr marL="7941277" algn="l" defTabSz="3970638" rtl="0" eaLnBrk="1" latinLnBrk="0" hangingPunct="1">
              <a:defRPr sz="7780" kern="1200">
                <a:solidFill>
                  <a:schemeClr val="tx1"/>
                </a:solidFill>
                <a:latin typeface="+mn-lt"/>
                <a:ea typeface="+mn-ea"/>
                <a:cs typeface="+mn-cs"/>
              </a:defRPr>
            </a:lvl5pPr>
            <a:lvl6pPr marL="9926596" algn="l" defTabSz="3970638" rtl="0" eaLnBrk="1" latinLnBrk="0" hangingPunct="1">
              <a:defRPr sz="7780" kern="1200">
                <a:solidFill>
                  <a:schemeClr val="tx1"/>
                </a:solidFill>
                <a:latin typeface="+mn-lt"/>
                <a:ea typeface="+mn-ea"/>
                <a:cs typeface="+mn-cs"/>
              </a:defRPr>
            </a:lvl6pPr>
            <a:lvl7pPr marL="11911916" algn="l" defTabSz="3970638" rtl="0" eaLnBrk="1" latinLnBrk="0" hangingPunct="1">
              <a:defRPr sz="7780" kern="1200">
                <a:solidFill>
                  <a:schemeClr val="tx1"/>
                </a:solidFill>
                <a:latin typeface="+mn-lt"/>
                <a:ea typeface="+mn-ea"/>
                <a:cs typeface="+mn-cs"/>
              </a:defRPr>
            </a:lvl7pPr>
            <a:lvl8pPr marL="13897234" algn="l" defTabSz="3970638" rtl="0" eaLnBrk="1" latinLnBrk="0" hangingPunct="1">
              <a:defRPr sz="7780" kern="1200">
                <a:solidFill>
                  <a:schemeClr val="tx1"/>
                </a:solidFill>
                <a:latin typeface="+mn-lt"/>
                <a:ea typeface="+mn-ea"/>
                <a:cs typeface="+mn-cs"/>
              </a:defRPr>
            </a:lvl8pPr>
            <a:lvl9pPr marL="15882554" algn="l" defTabSz="3970638" rtl="0" eaLnBrk="1" latinLnBrk="0" hangingPunct="1">
              <a:defRPr sz="7780" kern="1200">
                <a:solidFill>
                  <a:schemeClr val="tx1"/>
                </a:solidFill>
                <a:latin typeface="+mn-lt"/>
                <a:ea typeface="+mn-ea"/>
                <a:cs typeface="+mn-cs"/>
              </a:defRPr>
            </a:lvl9pPr>
          </a:lstStyle>
          <a:p>
            <a:pPr algn="ctr"/>
            <a:r>
              <a:rPr lang="en-US" sz="2000" dirty="0">
                <a:hlinkClick r:id="rId7"/>
              </a:rPr>
              <a:t>https://wam.ece.ufl.edu/research/iot/</a:t>
            </a:r>
            <a:r>
              <a:rPr lang="en-US" sz="2000" dirty="0"/>
              <a:t> </a:t>
            </a:r>
          </a:p>
        </p:txBody>
      </p:sp>
      <p:sp>
        <p:nvSpPr>
          <p:cNvPr id="11" name="TextBox 10">
            <a:extLst>
              <a:ext uri="{FF2B5EF4-FFF2-40B4-BE49-F238E27FC236}">
                <a16:creationId xmlns:a16="http://schemas.microsoft.com/office/drawing/2014/main" id="{7AA9531E-1A46-8AA5-C49B-AD52C6410444}"/>
              </a:ext>
            </a:extLst>
          </p:cNvPr>
          <p:cNvSpPr txBox="1"/>
          <p:nvPr/>
        </p:nvSpPr>
        <p:spPr>
          <a:xfrm>
            <a:off x="1391507" y="2593220"/>
            <a:ext cx="9639818" cy="1200329"/>
          </a:xfrm>
          <a:prstGeom prst="rect">
            <a:avLst/>
          </a:prstGeom>
          <a:noFill/>
        </p:spPr>
        <p:txBody>
          <a:bodyPr wrap="none" rtlCol="0">
            <a:spAutoFit/>
          </a:bodyPr>
          <a:lstStyle/>
          <a:p>
            <a:r>
              <a:rPr lang="en-US" sz="7200" dirty="0"/>
              <a:t>Thank you for your time.</a:t>
            </a:r>
          </a:p>
        </p:txBody>
      </p:sp>
    </p:spTree>
    <p:extLst>
      <p:ext uri="{BB962C8B-B14F-4D97-AF65-F5344CB8AC3E}">
        <p14:creationId xmlns:p14="http://schemas.microsoft.com/office/powerpoint/2010/main" val="216054332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A13319D2F2A8F4CB0D3C34C3A874D6A" ma:contentTypeVersion="15" ma:contentTypeDescription="Create a new document." ma:contentTypeScope="" ma:versionID="90344cd452cf8941c3f122c672a59633">
  <xsd:schema xmlns:xsd="http://www.w3.org/2001/XMLSchema" xmlns:xs="http://www.w3.org/2001/XMLSchema" xmlns:p="http://schemas.microsoft.com/office/2006/metadata/properties" xmlns:ns2="b5518ae1-22e1-401f-a8a1-0fc4973555eb" xmlns:ns3="b7a5a28c-fe28-494e-b89d-3a0c0bff1f67" targetNamespace="http://schemas.microsoft.com/office/2006/metadata/properties" ma:root="true" ma:fieldsID="26b7b9e383d51af3fb8423a5c9baf332" ns2:_="" ns3:_="">
    <xsd:import namespace="b5518ae1-22e1-401f-a8a1-0fc4973555eb"/>
    <xsd:import namespace="b7a5a28c-fe28-494e-b89d-3a0c0bff1f6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518ae1-22e1-401f-a8a1-0fc4973555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fa0c477a-f09e-4137-8c49-77869fdcca91"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dexed="true" ma:internalName="MediaServiceLocatio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7a5a28c-fe28-494e-b89d-3a0c0bff1f67"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cf9b0500-b398-46f6-8547-ed42b50e8d66}" ma:internalName="TaxCatchAll" ma:showField="CatchAllData" ma:web="b7a5a28c-fe28-494e-b89d-3a0c0bff1f6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5518ae1-22e1-401f-a8a1-0fc4973555eb">
      <Terms xmlns="http://schemas.microsoft.com/office/infopath/2007/PartnerControls"/>
    </lcf76f155ced4ddcb4097134ff3c332f>
    <TaxCatchAll xmlns="b7a5a28c-fe28-494e-b89d-3a0c0bff1f67" xsi:nil="true"/>
  </documentManagement>
</p:properties>
</file>

<file path=customXml/itemProps1.xml><?xml version="1.0" encoding="utf-8"?>
<ds:datastoreItem xmlns:ds="http://schemas.openxmlformats.org/officeDocument/2006/customXml" ds:itemID="{478993E5-94B8-40AC-83F1-9B0E5958BDE2}"/>
</file>

<file path=customXml/itemProps2.xml><?xml version="1.0" encoding="utf-8"?>
<ds:datastoreItem xmlns:ds="http://schemas.openxmlformats.org/officeDocument/2006/customXml" ds:itemID="{96183148-736C-459E-9090-4E06914E6700}"/>
</file>

<file path=customXml/itemProps3.xml><?xml version="1.0" encoding="utf-8"?>
<ds:datastoreItem xmlns:ds="http://schemas.openxmlformats.org/officeDocument/2006/customXml" ds:itemID="{11196DE9-AAF2-4839-818E-FFF19A805A05}"/>
</file>

<file path=docProps/app.xml><?xml version="1.0" encoding="utf-8"?>
<Properties xmlns="http://schemas.openxmlformats.org/officeDocument/2006/extended-properties" xmlns:vt="http://schemas.openxmlformats.org/officeDocument/2006/docPropsVTypes">
  <Template>Office Theme 2013 - 2022</Template>
  <TotalTime>12455</TotalTime>
  <Words>2478</Words>
  <Application>Microsoft Office PowerPoint</Application>
  <PresentationFormat>Widescreen</PresentationFormat>
  <Paragraphs>177</Paragraphs>
  <Slides>28</Slides>
  <Notes>28</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3" baseType="lpstr">
      <vt:lpstr>Arial</vt:lpstr>
      <vt:lpstr>Calibri</vt:lpstr>
      <vt:lpstr>Calibri Light</vt:lpstr>
      <vt:lpstr>Office Theme</vt:lpstr>
      <vt:lpstr>Microsoft Excel Worksheet</vt:lpstr>
      <vt:lpstr>Connected jobsites:  Network and Device Integration</vt:lpstr>
      <vt:lpstr>Overview of Network and Device Integration</vt:lpstr>
      <vt:lpstr>PowerPoint Presentation</vt:lpstr>
      <vt:lpstr>Why is connectivity the issue? </vt:lpstr>
      <vt:lpstr>Answer: Complexity</vt:lpstr>
      <vt:lpstr>PowerPoint Presentation</vt:lpstr>
      <vt:lpstr>Problems</vt:lpstr>
      <vt:lpstr>PROBLEMS: 1.) Labor</vt:lpstr>
      <vt:lpstr>PowerPoint Presentation</vt:lpstr>
      <vt:lpstr>PowerPoint Presentation</vt:lpstr>
      <vt:lpstr>PROBLEMS: 2.) Power</vt:lpstr>
      <vt:lpstr>Answer: Complexity</vt:lpstr>
      <vt:lpstr>PROBLEMS: 3.) Connectivity</vt:lpstr>
      <vt:lpstr>PowerPoint Presentation</vt:lpstr>
      <vt:lpstr>PowerPoint Presentation</vt:lpstr>
      <vt:lpstr>PROBLEMS: 4.) Complexity</vt:lpstr>
      <vt:lpstr>PROBLEMS: 4.) Complexity (Variables)</vt:lpstr>
      <vt:lpstr>PROBLEMS: 5.) Interoperability</vt:lpstr>
      <vt:lpstr>PROBLEMS: 6.) Usability 7.) Cost</vt:lpstr>
      <vt:lpstr>Solutions</vt:lpstr>
      <vt:lpstr>SOLUTIONS: 1.) New Workforce</vt:lpstr>
      <vt:lpstr>SOLUTIONS: 2.) Energy Harvesting</vt:lpstr>
      <vt:lpstr>SOLUTIONS: 3.) Artificial Intelligence</vt:lpstr>
      <vt:lpstr>SOLUTIONS: 4.) Standardization</vt:lpstr>
      <vt:lpstr>Open-Source Coding</vt:lpstr>
      <vt:lpstr>SOLUTIONS:  1.) New Workforce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Connected jobsites:  network and device integration</dc:title>
  <dc:creator>Morman, Kyle</dc:creator>
  <cp:lastModifiedBy>Morman, Kyle</cp:lastModifiedBy>
  <cp:revision>7</cp:revision>
  <dcterms:created xsi:type="dcterms:W3CDTF">2023-07-03T17:01:28Z</dcterms:created>
  <dcterms:modified xsi:type="dcterms:W3CDTF">2023-07-12T08:37:14Z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0x010100BA13319D2F2A8F4CB0D3C34C3A874D6A</vt:lpwstr>
  </property>
</Properties>
</file>